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58" r:id="rId6"/>
    <p:sldId id="262" r:id="rId7"/>
    <p:sldId id="269" r:id="rId8"/>
    <p:sldId id="265" r:id="rId9"/>
    <p:sldId id="263" r:id="rId10"/>
    <p:sldId id="267" r:id="rId11"/>
    <p:sldId id="339" r:id="rId12"/>
    <p:sldId id="268" r:id="rId13"/>
    <p:sldId id="327" r:id="rId14"/>
    <p:sldId id="328" r:id="rId15"/>
    <p:sldId id="275" r:id="rId16"/>
    <p:sldId id="276" r:id="rId17"/>
    <p:sldId id="277" r:id="rId18"/>
    <p:sldId id="271" r:id="rId19"/>
    <p:sldId id="343" r:id="rId20"/>
    <p:sldId id="286" r:id="rId21"/>
    <p:sldId id="354" r:id="rId22"/>
    <p:sldId id="291" r:id="rId23"/>
    <p:sldId id="292" r:id="rId24"/>
    <p:sldId id="296" r:id="rId25"/>
    <p:sldId id="297" r:id="rId26"/>
    <p:sldId id="348" r:id="rId27"/>
    <p:sldId id="298" r:id="rId28"/>
    <p:sldId id="270" r:id="rId29"/>
    <p:sldId id="307" r:id="rId30"/>
    <p:sldId id="353" r:id="rId31"/>
    <p:sldId id="346" r:id="rId32"/>
    <p:sldId id="280" r:id="rId33"/>
    <p:sldId id="287" r:id="rId34"/>
    <p:sldId id="301" r:id="rId35"/>
    <p:sldId id="302" r:id="rId36"/>
    <p:sldId id="288" r:id="rId37"/>
    <p:sldId id="293" r:id="rId38"/>
    <p:sldId id="281" r:id="rId39"/>
  </p:sldIdLst>
  <p:sldSz cx="9144000" cy="6858000" type="screen4x3"/>
  <p:notesSz cx="61722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0099"/>
    <a:srgbClr val="003366"/>
    <a:srgbClr val="CC0066"/>
    <a:srgbClr val="4FCEFF"/>
    <a:srgbClr val="009999"/>
    <a:srgbClr val="009900"/>
    <a:srgbClr val="660066"/>
    <a:srgbClr val="99CC00"/>
    <a:srgbClr val="0B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4C357-3C4D-6CAE-799D-5525C2881340}" v="98" dt="2023-05-18T15:15:49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84489" autoAdjust="0"/>
  </p:normalViewPr>
  <p:slideViewPr>
    <p:cSldViewPr>
      <p:cViewPr varScale="1">
        <p:scale>
          <a:sx n="53" d="100"/>
          <a:sy n="53" d="100"/>
        </p:scale>
        <p:origin x="16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ÑOZ R. Fabiola       TAMSAVER" userId="S::fmunozr@tenaris.com::4a3debc0-3eba-4bcf-b339-1801a2c95971" providerId="AD" clId="Web-{A994C357-3C4D-6CAE-799D-5525C2881340}"/>
    <pc:docChg chg="addSld modSld">
      <pc:chgData name="MUÑOZ R. Fabiola       TAMSAVER" userId="S::fmunozr@tenaris.com::4a3debc0-3eba-4bcf-b339-1801a2c95971" providerId="AD" clId="Web-{A994C357-3C4D-6CAE-799D-5525C2881340}" dt="2023-05-18T15:15:49.711" v="82"/>
      <pc:docMkLst>
        <pc:docMk/>
      </pc:docMkLst>
      <pc:sldChg chg="addSp delSp modSp new">
        <pc:chgData name="MUÑOZ R. Fabiola       TAMSAVER" userId="S::fmunozr@tenaris.com::4a3debc0-3eba-4bcf-b339-1801a2c95971" providerId="AD" clId="Web-{A994C357-3C4D-6CAE-799D-5525C2881340}" dt="2023-05-18T15:15:49.711" v="82"/>
        <pc:sldMkLst>
          <pc:docMk/>
          <pc:sldMk cId="3511388854" sldId="354"/>
        </pc:sldMkLst>
        <pc:spChg chg="add del mod">
          <ac:chgData name="MUÑOZ R. Fabiola       TAMSAVER" userId="S::fmunozr@tenaris.com::4a3debc0-3eba-4bcf-b339-1801a2c95971" providerId="AD" clId="Web-{A994C357-3C4D-6CAE-799D-5525C2881340}" dt="2023-05-18T15:15:49.711" v="82"/>
          <ac:spMkLst>
            <pc:docMk/>
            <pc:sldMk cId="3511388854" sldId="354"/>
            <ac:spMk id="3" creationId="{76D1365D-9A9E-BDE3-C30D-2374DD1EF39F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81"/>
          <ac:spMkLst>
            <pc:docMk/>
            <pc:sldMk cId="3511388854" sldId="354"/>
            <ac:spMk id="5" creationId="{461DCDB1-2B39-9BA4-C034-179B5BF84C2B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80"/>
          <ac:spMkLst>
            <pc:docMk/>
            <pc:sldMk cId="3511388854" sldId="354"/>
            <ac:spMk id="7" creationId="{33BA17F4-340A-0B1F-451E-2E9F6BE8A6EE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9"/>
          <ac:spMkLst>
            <pc:docMk/>
            <pc:sldMk cId="3511388854" sldId="354"/>
            <ac:spMk id="9" creationId="{F23957DA-0701-CC12-79CF-D8C4ED6C65EF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8"/>
          <ac:spMkLst>
            <pc:docMk/>
            <pc:sldMk cId="3511388854" sldId="354"/>
            <ac:spMk id="11" creationId="{068DA703-C6E5-E9F2-280B-4E70FCD36D89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7"/>
          <ac:spMkLst>
            <pc:docMk/>
            <pc:sldMk cId="3511388854" sldId="354"/>
            <ac:spMk id="13" creationId="{CC7AEDA2-B29C-D96D-C397-45615BCF6CD6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6"/>
          <ac:spMkLst>
            <pc:docMk/>
            <pc:sldMk cId="3511388854" sldId="354"/>
            <ac:spMk id="15" creationId="{DEBBDD5C-C675-CB34-8D3F-AC895124D3DA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5"/>
          <ac:spMkLst>
            <pc:docMk/>
            <pc:sldMk cId="3511388854" sldId="354"/>
            <ac:spMk id="17" creationId="{30FA1737-4410-C5EE-1B29-985EE993FF36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74"/>
          <ac:spMkLst>
            <pc:docMk/>
            <pc:sldMk cId="3511388854" sldId="354"/>
            <ac:spMk id="19" creationId="{EFCC3738-BB9E-F193-F5B8-1273F4E89641}"/>
          </ac:spMkLst>
        </pc:spChg>
        <pc:spChg chg="mod">
          <ac:chgData name="MUÑOZ R. Fabiola       TAMSAVER" userId="S::fmunozr@tenaris.com::4a3debc0-3eba-4bcf-b339-1801a2c95971" providerId="AD" clId="Web-{A994C357-3C4D-6CAE-799D-5525C2881340}" dt="2023-05-18T15:15:48.352" v="47" actId="20577"/>
          <ac:spMkLst>
            <pc:docMk/>
            <pc:sldMk cId="3511388854" sldId="354"/>
            <ac:spMk id="47" creationId="{D0159C10-0E05-1BED-C421-6AB2B9A5F233}"/>
          </ac:spMkLst>
        </pc:spChg>
        <pc:spChg chg="mod">
          <ac:chgData name="MUÑOZ R. Fabiola       TAMSAVER" userId="S::fmunozr@tenaris.com::4a3debc0-3eba-4bcf-b339-1801a2c95971" providerId="AD" clId="Web-{A994C357-3C4D-6CAE-799D-5525C2881340}" dt="2023-05-18T15:15:48.352" v="46" actId="20577"/>
          <ac:spMkLst>
            <pc:docMk/>
            <pc:sldMk cId="3511388854" sldId="354"/>
            <ac:spMk id="48" creationId="{F077AE76-B2FA-F22F-A161-DBD2BA0CFD24}"/>
          </ac:spMkLst>
        </pc:spChg>
        <pc:spChg chg="mod">
          <ac:chgData name="MUÑOZ R. Fabiola       TAMSAVER" userId="S::fmunozr@tenaris.com::4a3debc0-3eba-4bcf-b339-1801a2c95971" providerId="AD" clId="Web-{A994C357-3C4D-6CAE-799D-5525C2881340}" dt="2023-05-18T15:15:48.352" v="45" actId="20577"/>
          <ac:spMkLst>
            <pc:docMk/>
            <pc:sldMk cId="3511388854" sldId="354"/>
            <ac:spMk id="49" creationId="{6693B54B-6E1D-2D34-0CF4-1F0F1F8C89DC}"/>
          </ac:spMkLst>
        </pc:spChg>
        <pc:spChg chg="mod">
          <ac:chgData name="MUÑOZ R. Fabiola       TAMSAVER" userId="S::fmunozr@tenaris.com::4a3debc0-3eba-4bcf-b339-1801a2c95971" providerId="AD" clId="Web-{A994C357-3C4D-6CAE-799D-5525C2881340}" dt="2023-05-18T15:15:48.352" v="44" actId="20577"/>
          <ac:spMkLst>
            <pc:docMk/>
            <pc:sldMk cId="3511388854" sldId="354"/>
            <ac:spMk id="56" creationId="{FB6B760E-1FD9-DD97-6FDB-AE7CEBFA9B89}"/>
          </ac:spMkLst>
        </pc:spChg>
        <pc:spChg chg="mod">
          <ac:chgData name="MUÑOZ R. Fabiola       TAMSAVER" userId="S::fmunozr@tenaris.com::4a3debc0-3eba-4bcf-b339-1801a2c95971" providerId="AD" clId="Web-{A994C357-3C4D-6CAE-799D-5525C2881340}" dt="2023-05-18T15:15:48.352" v="43" actId="20577"/>
          <ac:spMkLst>
            <pc:docMk/>
            <pc:sldMk cId="3511388854" sldId="354"/>
            <ac:spMk id="63" creationId="{21A0EE38-94B1-A3AB-8B08-2E62FDD8AAC5}"/>
          </ac:spMkLst>
        </pc:spChg>
        <pc:spChg chg="add del mod">
          <ac:chgData name="MUÑOZ R. Fabiola       TAMSAVER" userId="S::fmunozr@tenaris.com::4a3debc0-3eba-4bcf-b339-1801a2c95971" providerId="AD" clId="Web-{A994C357-3C4D-6CAE-799D-5525C2881340}" dt="2023-05-18T15:15:49.711" v="57"/>
          <ac:spMkLst>
            <pc:docMk/>
            <pc:sldMk cId="3511388854" sldId="354"/>
            <ac:spMk id="66" creationId="{E9679E75-16DA-335B-E1EC-15F6D2100250}"/>
          </ac:spMkLst>
        </pc:spChg>
        <pc:grpChg chg="add del">
          <ac:chgData name="MUÑOZ R. Fabiola       TAMSAVER" userId="S::fmunozr@tenaris.com::4a3debc0-3eba-4bcf-b339-1801a2c95971" providerId="AD" clId="Web-{A994C357-3C4D-6CAE-799D-5525C2881340}" dt="2023-05-18T15:15:49.711" v="60"/>
          <ac:grpSpMkLst>
            <pc:docMk/>
            <pc:sldMk cId="3511388854" sldId="354"/>
            <ac:grpSpMk id="58" creationId="{679A8065-2215-AD03-47C7-2AEF0DBEDF88}"/>
          </ac:grpSpMkLst>
        </pc:grpChg>
        <pc:grpChg chg="add del">
          <ac:chgData name="MUÑOZ R. Fabiola       TAMSAVER" userId="S::fmunozr@tenaris.com::4a3debc0-3eba-4bcf-b339-1801a2c95971" providerId="AD" clId="Web-{A994C357-3C4D-6CAE-799D-5525C2881340}" dt="2023-05-18T15:15:49.711" v="58"/>
          <ac:grpSpMkLst>
            <pc:docMk/>
            <pc:sldMk cId="3511388854" sldId="354"/>
            <ac:grpSpMk id="64" creationId="{47A52315-99EB-25DD-723F-4400C0FEFA0F}"/>
          </ac:grpSpMkLst>
        </pc:grpChg>
        <pc:picChg chg="add del">
          <ac:chgData name="MUÑOZ R. Fabiola       TAMSAVER" userId="S::fmunozr@tenaris.com::4a3debc0-3eba-4bcf-b339-1801a2c95971" providerId="AD" clId="Web-{A994C357-3C4D-6CAE-799D-5525C2881340}" dt="2023-05-18T15:15:49.711" v="73"/>
          <ac:picMkLst>
            <pc:docMk/>
            <pc:sldMk cId="3511388854" sldId="354"/>
            <ac:picMk id="21" creationId="{C9A48719-301F-DB6D-9A22-3C4ED45616A6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72"/>
          <ac:picMkLst>
            <pc:docMk/>
            <pc:sldMk cId="3511388854" sldId="354"/>
            <ac:picMk id="23" creationId="{E07AE2E5-9027-01FB-8398-830492FC4F70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71"/>
          <ac:picMkLst>
            <pc:docMk/>
            <pc:sldMk cId="3511388854" sldId="354"/>
            <ac:picMk id="25" creationId="{88B084AB-A2D2-468E-6685-3A8CFE86C737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70"/>
          <ac:picMkLst>
            <pc:docMk/>
            <pc:sldMk cId="3511388854" sldId="354"/>
            <ac:picMk id="27" creationId="{F94AA242-B52A-EA54-4021-A9EB5ADC196B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69"/>
          <ac:picMkLst>
            <pc:docMk/>
            <pc:sldMk cId="3511388854" sldId="354"/>
            <ac:picMk id="29" creationId="{69FE8D55-8BDF-ABA3-72BD-A7C35AF4B020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68"/>
          <ac:picMkLst>
            <pc:docMk/>
            <pc:sldMk cId="3511388854" sldId="354"/>
            <ac:picMk id="31" creationId="{B1CCF5A0-6ACF-E2F0-3E4D-360F96E21588}"/>
          </ac:picMkLst>
        </pc:picChg>
        <pc:picChg chg="add del">
          <ac:chgData name="MUÑOZ R. Fabiola       TAMSAVER" userId="S::fmunozr@tenaris.com::4a3debc0-3eba-4bcf-b339-1801a2c95971" providerId="AD" clId="Web-{A994C357-3C4D-6CAE-799D-5525C2881340}" dt="2023-05-18T15:15:49.711" v="67"/>
          <ac:picMkLst>
            <pc:docMk/>
            <pc:sldMk cId="3511388854" sldId="354"/>
            <ac:picMk id="33" creationId="{16A7712B-EBD6-26C5-98A7-87EDBD77D26C}"/>
          </ac:picMkLst>
        </pc:picChg>
        <pc:cxnChg chg="add del">
          <ac:chgData name="MUÑOZ R. Fabiola       TAMSAVER" userId="S::fmunozr@tenaris.com::4a3debc0-3eba-4bcf-b339-1801a2c95971" providerId="AD" clId="Web-{A994C357-3C4D-6CAE-799D-5525C2881340}" dt="2023-05-18T15:15:49.711" v="66"/>
          <ac:cxnSpMkLst>
            <pc:docMk/>
            <pc:sldMk cId="3511388854" sldId="354"/>
            <ac:cxnSpMk id="35" creationId="{DD3D4FA5-6CD0-371C-0DA7-F4E503305458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65"/>
          <ac:cxnSpMkLst>
            <pc:docMk/>
            <pc:sldMk cId="3511388854" sldId="354"/>
            <ac:cxnSpMk id="37" creationId="{F59DC2FC-5A2F-1E92-639E-17F557DB3608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64"/>
          <ac:cxnSpMkLst>
            <pc:docMk/>
            <pc:sldMk cId="3511388854" sldId="354"/>
            <ac:cxnSpMk id="39" creationId="{DDDA6EC8-F595-E277-9135-85FF517B9D2D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63"/>
          <ac:cxnSpMkLst>
            <pc:docMk/>
            <pc:sldMk cId="3511388854" sldId="354"/>
            <ac:cxnSpMk id="41" creationId="{B5954593-DDB8-306A-AAD0-A4950B68AC2D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62"/>
          <ac:cxnSpMkLst>
            <pc:docMk/>
            <pc:sldMk cId="3511388854" sldId="354"/>
            <ac:cxnSpMk id="43" creationId="{FD6B4B76-17DF-2608-69FC-FD49008BE817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61"/>
          <ac:cxnSpMkLst>
            <pc:docMk/>
            <pc:sldMk cId="3511388854" sldId="354"/>
            <ac:cxnSpMk id="45" creationId="{39E504CD-F73D-3A40-E6CF-8CFA1BB06EC9}"/>
          </ac:cxnSpMkLst>
        </pc:cxnChg>
        <pc:cxnChg chg="add del">
          <ac:chgData name="MUÑOZ R. Fabiola       TAMSAVER" userId="S::fmunozr@tenaris.com::4a3debc0-3eba-4bcf-b339-1801a2c95971" providerId="AD" clId="Web-{A994C357-3C4D-6CAE-799D-5525C2881340}" dt="2023-05-18T15:15:49.711" v="59"/>
          <ac:cxnSpMkLst>
            <pc:docMk/>
            <pc:sldMk cId="3511388854" sldId="354"/>
            <ac:cxnSpMk id="60" creationId="{0E8E6218-B6B0-3901-D771-EA2AECBC2C52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7368766404188E-2"/>
          <c:y val="0.19290625"/>
          <c:w val="0.49959596456692912"/>
          <c:h val="0.74939394685039373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567847769028866"/>
          <c:y val="0.66775098425196855"/>
          <c:w val="0.21932152230971128"/>
          <c:h val="0.3197490157480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EEEAD-FBDF-40C1-A2A7-5451058BA32F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0D33F-9116-4F55-AE01-2FFE76A7A632}">
      <dgm:prSet phldrT="[Text]" custT="1"/>
      <dgm:spPr/>
      <dgm:t>
        <a:bodyPr/>
        <a:lstStyle/>
        <a:p>
          <a:pPr algn="l"/>
          <a:endParaRPr lang="en-US" sz="1800" dirty="0"/>
        </a:p>
        <a:p>
          <a:pPr algn="l"/>
          <a:r>
            <a:rPr lang="en-US" sz="1800" dirty="0"/>
            <a:t>Training Hours 300.3 </a:t>
          </a:r>
          <a:r>
            <a:rPr lang="en-US" sz="1800" dirty="0" err="1"/>
            <a:t>Th</a:t>
          </a:r>
          <a:endParaRPr lang="en-US" sz="1800" dirty="0"/>
        </a:p>
        <a:p>
          <a:pPr algn="l"/>
          <a:r>
            <a:rPr lang="es-MX" sz="1800" dirty="0"/>
            <a:t>HSE Training 27% </a:t>
          </a:r>
        </a:p>
        <a:p>
          <a:pPr algn="l"/>
          <a:r>
            <a:rPr lang="es-MX" sz="1800" dirty="0"/>
            <a:t>52 </a:t>
          </a:r>
          <a:r>
            <a:rPr lang="es-MX" sz="1800" dirty="0" err="1"/>
            <a:t>Annual</a:t>
          </a:r>
          <a:r>
            <a:rPr lang="es-MX" sz="1800" dirty="0"/>
            <a:t> </a:t>
          </a:r>
          <a:r>
            <a:rPr lang="es-MX" sz="1800" dirty="0" err="1"/>
            <a:t>Hrs</a:t>
          </a:r>
          <a:r>
            <a:rPr lang="es-MX" sz="1800" dirty="0"/>
            <a:t>/</a:t>
          </a:r>
          <a:r>
            <a:rPr lang="es-MX" sz="1800" dirty="0" err="1"/>
            <a:t>Employee</a:t>
          </a:r>
          <a:endParaRPr lang="es-MX" sz="1800" dirty="0"/>
        </a:p>
        <a:p>
          <a:pPr algn="l"/>
          <a:r>
            <a:rPr lang="es-MX" sz="1800" dirty="0"/>
            <a:t>2.5% Training </a:t>
          </a:r>
          <a:r>
            <a:rPr lang="es-MX" sz="1800" dirty="0" err="1"/>
            <a:t>Index</a:t>
          </a:r>
          <a:endParaRPr lang="es-MX" sz="1800" dirty="0"/>
        </a:p>
        <a:p>
          <a:pPr algn="r"/>
          <a:r>
            <a:rPr lang="es-MX" sz="1100" dirty="0" err="1"/>
            <a:t>Updated</a:t>
          </a:r>
          <a:r>
            <a:rPr lang="es-MX" sz="1100" dirty="0"/>
            <a:t> 2022</a:t>
          </a:r>
        </a:p>
      </dgm:t>
    </dgm:pt>
    <dgm:pt modelId="{A077447E-C2C3-41BB-BA78-3A96EDF6D8F8}" type="parTrans" cxnId="{1AA9DF2E-9F9B-411D-BF80-7D37BFD3ADF4}">
      <dgm:prSet/>
      <dgm:spPr/>
      <dgm:t>
        <a:bodyPr/>
        <a:lstStyle/>
        <a:p>
          <a:endParaRPr lang="en-US"/>
        </a:p>
      </dgm:t>
    </dgm:pt>
    <dgm:pt modelId="{6F2F6327-9B9C-46EF-9DCD-CEC2F4D1EFAF}" type="sibTrans" cxnId="{1AA9DF2E-9F9B-411D-BF80-7D37BFD3ADF4}">
      <dgm:prSet/>
      <dgm:spPr/>
      <dgm:t>
        <a:bodyPr/>
        <a:lstStyle/>
        <a:p>
          <a:endParaRPr lang="en-US"/>
        </a:p>
      </dgm:t>
    </dgm:pt>
    <dgm:pt modelId="{4BA74BF1-050F-47DF-BB21-E3D37F0FC276}">
      <dgm:prSet phldrT="[Text]" custT="1"/>
      <dgm:spPr/>
      <dgm:t>
        <a:bodyPr/>
        <a:lstStyle/>
        <a:p>
          <a:pPr algn="ctr"/>
          <a:endParaRPr lang="en-US" sz="2000" dirty="0"/>
        </a:p>
      </dgm:t>
    </dgm:pt>
    <dgm:pt modelId="{AA7AA50C-7973-4722-B9BA-BB9E439C43A3}" type="sibTrans" cxnId="{BDF572C8-9FAB-4102-B746-C8565F2C857D}">
      <dgm:prSet/>
      <dgm:spPr/>
      <dgm:t>
        <a:bodyPr/>
        <a:lstStyle/>
        <a:p>
          <a:endParaRPr lang="en-US"/>
        </a:p>
      </dgm:t>
    </dgm:pt>
    <dgm:pt modelId="{70BE9DD7-2468-486A-A560-00E0FBB7CB1C}" type="parTrans" cxnId="{BDF572C8-9FAB-4102-B746-C8565F2C857D}">
      <dgm:prSet/>
      <dgm:spPr/>
      <dgm:t>
        <a:bodyPr/>
        <a:lstStyle/>
        <a:p>
          <a:endParaRPr lang="en-US"/>
        </a:p>
      </dgm:t>
    </dgm:pt>
    <dgm:pt modelId="{F6F24E7D-E188-4655-87BA-C9AD1EB10788}" type="pres">
      <dgm:prSet presAssocID="{BB9EEEAD-FBDF-40C1-A2A7-5451058BA32F}" presName="vert0" presStyleCnt="0">
        <dgm:presLayoutVars>
          <dgm:dir/>
          <dgm:animOne val="branch"/>
          <dgm:animLvl val="lvl"/>
        </dgm:presLayoutVars>
      </dgm:prSet>
      <dgm:spPr/>
    </dgm:pt>
    <dgm:pt modelId="{9C2E3562-8A52-4EA8-A20F-13B7917EC970}" type="pres">
      <dgm:prSet presAssocID="{4BA74BF1-050F-47DF-BB21-E3D37F0FC276}" presName="thickLine" presStyleLbl="alignNode1" presStyleIdx="0" presStyleCnt="1" custLinFactNeighborX="0" custLinFactNeighborY="-1581"/>
      <dgm:spPr/>
    </dgm:pt>
    <dgm:pt modelId="{20FE20BD-74D1-45F5-9D6A-9BBBE677C298}" type="pres">
      <dgm:prSet presAssocID="{4BA74BF1-050F-47DF-BB21-E3D37F0FC276}" presName="horz1" presStyleCnt="0"/>
      <dgm:spPr/>
    </dgm:pt>
    <dgm:pt modelId="{1F89849D-27F2-4C53-8C93-DB780C7CD4C4}" type="pres">
      <dgm:prSet presAssocID="{4BA74BF1-050F-47DF-BB21-E3D37F0FC276}" presName="tx1" presStyleLbl="revTx" presStyleIdx="0" presStyleCnt="2" custLinFactNeighborX="1777" custLinFactNeighborY="310"/>
      <dgm:spPr/>
    </dgm:pt>
    <dgm:pt modelId="{AF5021D2-3264-432E-9891-81E1B1F7703C}" type="pres">
      <dgm:prSet presAssocID="{4BA74BF1-050F-47DF-BB21-E3D37F0FC276}" presName="vert1" presStyleCnt="0"/>
      <dgm:spPr/>
    </dgm:pt>
    <dgm:pt modelId="{BE2B3B12-94B1-42DE-A3F8-596AD5DA14EF}" type="pres">
      <dgm:prSet presAssocID="{7700D33F-9116-4F55-AE01-2FFE76A7A632}" presName="vertSpace2a" presStyleCnt="0"/>
      <dgm:spPr/>
    </dgm:pt>
    <dgm:pt modelId="{23F8E7C9-0289-4C6E-90B0-27210E9DC734}" type="pres">
      <dgm:prSet presAssocID="{7700D33F-9116-4F55-AE01-2FFE76A7A632}" presName="horz2" presStyleCnt="0"/>
      <dgm:spPr/>
    </dgm:pt>
    <dgm:pt modelId="{5B8B86FA-E45F-4A1D-8016-2BDA9C2D5CE1}" type="pres">
      <dgm:prSet presAssocID="{7700D33F-9116-4F55-AE01-2FFE76A7A632}" presName="horzSpace2" presStyleCnt="0"/>
      <dgm:spPr/>
    </dgm:pt>
    <dgm:pt modelId="{0695B6B2-018A-4F10-AA24-E6FC7482C1C4}" type="pres">
      <dgm:prSet presAssocID="{7700D33F-9116-4F55-AE01-2FFE76A7A632}" presName="tx2" presStyleLbl="revTx" presStyleIdx="1" presStyleCnt="2" custScaleX="305577" custLinFactNeighborX="-2098" custLinFactNeighborY="-5000"/>
      <dgm:spPr/>
    </dgm:pt>
    <dgm:pt modelId="{A5D32AA7-1D2A-4C37-9914-2BA0D1568D51}" type="pres">
      <dgm:prSet presAssocID="{7700D33F-9116-4F55-AE01-2FFE76A7A632}" presName="vert2" presStyleCnt="0"/>
      <dgm:spPr/>
    </dgm:pt>
    <dgm:pt modelId="{7AFAFB71-510F-4DFA-970D-ED80E4608AA5}" type="pres">
      <dgm:prSet presAssocID="{7700D33F-9116-4F55-AE01-2FFE76A7A632}" presName="thinLine2b" presStyleLbl="callout" presStyleIdx="0" presStyleCnt="1" custLinFactY="-514991" custLinFactNeighborX="-150" custLinFactNeighborY="-600000"/>
      <dgm:spPr/>
    </dgm:pt>
    <dgm:pt modelId="{1B1A6E02-2B8D-492C-8634-5A6640781857}" type="pres">
      <dgm:prSet presAssocID="{7700D33F-9116-4F55-AE01-2FFE76A7A632}" presName="vertSpace2b" presStyleCnt="0"/>
      <dgm:spPr/>
    </dgm:pt>
  </dgm:ptLst>
  <dgm:cxnLst>
    <dgm:cxn modelId="{1AA9DF2E-9F9B-411D-BF80-7D37BFD3ADF4}" srcId="{4BA74BF1-050F-47DF-BB21-E3D37F0FC276}" destId="{7700D33F-9116-4F55-AE01-2FFE76A7A632}" srcOrd="0" destOrd="0" parTransId="{A077447E-C2C3-41BB-BA78-3A96EDF6D8F8}" sibTransId="{6F2F6327-9B9C-46EF-9DCD-CEC2F4D1EFAF}"/>
    <dgm:cxn modelId="{E81EC448-1F46-4C1B-A56C-77EEDC10D329}" type="presOf" srcId="{4BA74BF1-050F-47DF-BB21-E3D37F0FC276}" destId="{1F89849D-27F2-4C53-8C93-DB780C7CD4C4}" srcOrd="0" destOrd="0" presId="urn:microsoft.com/office/officeart/2008/layout/LinedList"/>
    <dgm:cxn modelId="{C8694F87-796E-411C-AAFE-294C2DCCCAA6}" type="presOf" srcId="{7700D33F-9116-4F55-AE01-2FFE76A7A632}" destId="{0695B6B2-018A-4F10-AA24-E6FC7482C1C4}" srcOrd="0" destOrd="0" presId="urn:microsoft.com/office/officeart/2008/layout/LinedList"/>
    <dgm:cxn modelId="{BDF572C8-9FAB-4102-B746-C8565F2C857D}" srcId="{BB9EEEAD-FBDF-40C1-A2A7-5451058BA32F}" destId="{4BA74BF1-050F-47DF-BB21-E3D37F0FC276}" srcOrd="0" destOrd="0" parTransId="{70BE9DD7-2468-486A-A560-00E0FBB7CB1C}" sibTransId="{AA7AA50C-7973-4722-B9BA-BB9E439C43A3}"/>
    <dgm:cxn modelId="{70AE9BD1-B286-478C-B279-20C27519A61D}" type="presOf" srcId="{BB9EEEAD-FBDF-40C1-A2A7-5451058BA32F}" destId="{F6F24E7D-E188-4655-87BA-C9AD1EB10788}" srcOrd="0" destOrd="0" presId="urn:microsoft.com/office/officeart/2008/layout/LinedList"/>
    <dgm:cxn modelId="{325DDEAC-6B34-4180-B5B4-A8A92BEA93BF}" type="presParOf" srcId="{F6F24E7D-E188-4655-87BA-C9AD1EB10788}" destId="{9C2E3562-8A52-4EA8-A20F-13B7917EC970}" srcOrd="0" destOrd="0" presId="urn:microsoft.com/office/officeart/2008/layout/LinedList"/>
    <dgm:cxn modelId="{1A8815D3-7622-4C8E-9DAA-B7522FD5161A}" type="presParOf" srcId="{F6F24E7D-E188-4655-87BA-C9AD1EB10788}" destId="{20FE20BD-74D1-45F5-9D6A-9BBBE677C298}" srcOrd="1" destOrd="0" presId="urn:microsoft.com/office/officeart/2008/layout/LinedList"/>
    <dgm:cxn modelId="{308C2D4A-6721-41FB-8797-1DD6BBFBD52B}" type="presParOf" srcId="{20FE20BD-74D1-45F5-9D6A-9BBBE677C298}" destId="{1F89849D-27F2-4C53-8C93-DB780C7CD4C4}" srcOrd="0" destOrd="0" presId="urn:microsoft.com/office/officeart/2008/layout/LinedList"/>
    <dgm:cxn modelId="{60FFECBB-4618-4ABA-B1C6-CB1FD9597E13}" type="presParOf" srcId="{20FE20BD-74D1-45F5-9D6A-9BBBE677C298}" destId="{AF5021D2-3264-432E-9891-81E1B1F7703C}" srcOrd="1" destOrd="0" presId="urn:microsoft.com/office/officeart/2008/layout/LinedList"/>
    <dgm:cxn modelId="{EDBF04D7-8016-4020-BD01-590F6B465ED9}" type="presParOf" srcId="{AF5021D2-3264-432E-9891-81E1B1F7703C}" destId="{BE2B3B12-94B1-42DE-A3F8-596AD5DA14EF}" srcOrd="0" destOrd="0" presId="urn:microsoft.com/office/officeart/2008/layout/LinedList"/>
    <dgm:cxn modelId="{05E9FF88-A62C-4043-A125-500C1DF88868}" type="presParOf" srcId="{AF5021D2-3264-432E-9891-81E1B1F7703C}" destId="{23F8E7C9-0289-4C6E-90B0-27210E9DC734}" srcOrd="1" destOrd="0" presId="urn:microsoft.com/office/officeart/2008/layout/LinedList"/>
    <dgm:cxn modelId="{01339C50-D545-4185-AAC3-388680FFB279}" type="presParOf" srcId="{23F8E7C9-0289-4C6E-90B0-27210E9DC734}" destId="{5B8B86FA-E45F-4A1D-8016-2BDA9C2D5CE1}" srcOrd="0" destOrd="0" presId="urn:microsoft.com/office/officeart/2008/layout/LinedList"/>
    <dgm:cxn modelId="{29C198BC-C9C3-4720-B33B-E8D849CEB21F}" type="presParOf" srcId="{23F8E7C9-0289-4C6E-90B0-27210E9DC734}" destId="{0695B6B2-018A-4F10-AA24-E6FC7482C1C4}" srcOrd="1" destOrd="0" presId="urn:microsoft.com/office/officeart/2008/layout/LinedList"/>
    <dgm:cxn modelId="{F9CE2682-553F-436A-9ED2-4448379BEE8E}" type="presParOf" srcId="{23F8E7C9-0289-4C6E-90B0-27210E9DC734}" destId="{A5D32AA7-1D2A-4C37-9914-2BA0D1568D51}" srcOrd="2" destOrd="0" presId="urn:microsoft.com/office/officeart/2008/layout/LinedList"/>
    <dgm:cxn modelId="{9E98F4D0-5FEA-4180-A556-15940F50137E}" type="presParOf" srcId="{AF5021D2-3264-432E-9891-81E1B1F7703C}" destId="{7AFAFB71-510F-4DFA-970D-ED80E4608AA5}" srcOrd="2" destOrd="0" presId="urn:microsoft.com/office/officeart/2008/layout/LinedList"/>
    <dgm:cxn modelId="{C59B2243-8730-4E86-ACF3-40522D7CC610}" type="presParOf" srcId="{AF5021D2-3264-432E-9891-81E1B1F7703C}" destId="{1B1A6E02-2B8D-492C-8634-5A664078185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E3562-8A52-4EA8-A20F-13B7917EC970}">
      <dsp:nvSpPr>
        <dsp:cNvPr id="0" name=""/>
        <dsp:cNvSpPr/>
      </dsp:nvSpPr>
      <dsp:spPr>
        <a:xfrm>
          <a:off x="0" y="0"/>
          <a:ext cx="41801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9849D-27F2-4C53-8C93-DB780C7CD4C4}">
      <dsp:nvSpPr>
        <dsp:cNvPr id="0" name=""/>
        <dsp:cNvSpPr/>
      </dsp:nvSpPr>
      <dsp:spPr>
        <a:xfrm>
          <a:off x="68549" y="0"/>
          <a:ext cx="319632" cy="32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68549" y="0"/>
        <a:ext cx="319632" cy="3283360"/>
      </dsp:txXfrm>
    </dsp:sp>
    <dsp:sp modelId="{0695B6B2-018A-4F10-AA24-E6FC7482C1C4}">
      <dsp:nvSpPr>
        <dsp:cNvPr id="0" name=""/>
        <dsp:cNvSpPr/>
      </dsp:nvSpPr>
      <dsp:spPr>
        <a:xfrm>
          <a:off x="317284" y="0"/>
          <a:ext cx="3833636" cy="2981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Training Hours 300.3 </a:t>
          </a:r>
          <a:r>
            <a:rPr lang="en-US" sz="1800" kern="1200" dirty="0" err="1"/>
            <a:t>Th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HSE Training 27%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52 </a:t>
          </a:r>
          <a:r>
            <a:rPr lang="es-MX" sz="1800" kern="1200" dirty="0" err="1"/>
            <a:t>Annual</a:t>
          </a:r>
          <a:r>
            <a:rPr lang="es-MX" sz="1800" kern="1200" dirty="0"/>
            <a:t> </a:t>
          </a:r>
          <a:r>
            <a:rPr lang="es-MX" sz="1800" kern="1200" dirty="0" err="1"/>
            <a:t>Hrs</a:t>
          </a:r>
          <a:r>
            <a:rPr lang="es-MX" sz="1800" kern="1200" dirty="0"/>
            <a:t>/</a:t>
          </a:r>
          <a:r>
            <a:rPr lang="es-MX" sz="1800" kern="1200" dirty="0" err="1"/>
            <a:t>Employee</a:t>
          </a:r>
          <a:endParaRPr lang="es-MX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2.5% Training </a:t>
          </a:r>
          <a:r>
            <a:rPr lang="es-MX" sz="1800" kern="1200" dirty="0" err="1"/>
            <a:t>Index</a:t>
          </a:r>
          <a:endParaRPr lang="es-MX" sz="1800" kern="1200" dirty="0"/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 err="1"/>
            <a:t>Updated</a:t>
          </a:r>
          <a:r>
            <a:rPr lang="es-MX" sz="1100" kern="1200" dirty="0"/>
            <a:t> 2022</a:t>
          </a:r>
        </a:p>
      </dsp:txBody>
      <dsp:txXfrm>
        <a:off x="317284" y="0"/>
        <a:ext cx="3833636" cy="2981957"/>
      </dsp:txXfrm>
    </dsp:sp>
    <dsp:sp modelId="{7AFAFB71-510F-4DFA-970D-ED80E4608AA5}">
      <dsp:nvSpPr>
        <dsp:cNvPr id="0" name=""/>
        <dsp:cNvSpPr/>
      </dsp:nvSpPr>
      <dsp:spPr>
        <a:xfrm>
          <a:off x="317714" y="2051071"/>
          <a:ext cx="12785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0.06099</cdr:x>
      <cdr:y>0.22847</cdr:y>
    </cdr:from>
    <cdr:to>
      <cdr:x>0.88901</cdr:x>
      <cdr:y>0.83543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BC8BFC14-7458-4309-AB61-11303E710CD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71791" y="928522"/>
          <a:ext cx="5047619" cy="246666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674620" cy="457200"/>
          </a:xfrm>
          <a:prstGeom prst="rect">
            <a:avLst/>
          </a:prstGeom>
        </p:spPr>
        <p:txBody>
          <a:bodyPr vert="horz" lIns="87493" tIns="43747" rIns="87493" bIns="43747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496153" y="1"/>
            <a:ext cx="2674620" cy="457200"/>
          </a:xfrm>
          <a:prstGeom prst="rect">
            <a:avLst/>
          </a:prstGeom>
        </p:spPr>
        <p:txBody>
          <a:bodyPr vert="horz" lIns="87493" tIns="43747" rIns="87493" bIns="43747" rtlCol="0"/>
          <a:lstStyle>
            <a:lvl1pPr algn="r">
              <a:defRPr sz="1100"/>
            </a:lvl1pPr>
          </a:lstStyle>
          <a:p>
            <a:fld id="{AF6409F4-6F40-4731-9F96-F3C3AC5CD930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00100" y="685800"/>
            <a:ext cx="4573588" cy="3430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493" tIns="43747" rIns="87493" bIns="43747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17220" y="4343400"/>
            <a:ext cx="4937760" cy="4114800"/>
          </a:xfrm>
          <a:prstGeom prst="rect">
            <a:avLst/>
          </a:prstGeom>
        </p:spPr>
        <p:txBody>
          <a:bodyPr vert="horz" lIns="87493" tIns="43747" rIns="87493" bIns="4374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674620" cy="457200"/>
          </a:xfrm>
          <a:prstGeom prst="rect">
            <a:avLst/>
          </a:prstGeom>
        </p:spPr>
        <p:txBody>
          <a:bodyPr vert="horz" lIns="87493" tIns="43747" rIns="87493" bIns="43747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496153" y="8685215"/>
            <a:ext cx="2674620" cy="457200"/>
          </a:xfrm>
          <a:prstGeom prst="rect">
            <a:avLst/>
          </a:prstGeom>
        </p:spPr>
        <p:txBody>
          <a:bodyPr vert="horz" lIns="87493" tIns="43747" rIns="87493" bIns="43747" rtlCol="0" anchor="b"/>
          <a:lstStyle>
            <a:lvl1pPr algn="r">
              <a:defRPr sz="1100"/>
            </a:lvl1pPr>
          </a:lstStyle>
          <a:p>
            <a:fld id="{FCC37DBF-A8C5-41A0-B30F-7B93C16B63C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46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/>
              <a:t>Introduction</a:t>
            </a:r>
            <a:r>
              <a:rPr lang="es-AR" dirty="0"/>
              <a:t> to </a:t>
            </a:r>
            <a:r>
              <a:rPr lang="es-AR" dirty="0" err="1"/>
              <a:t>Comupter</a:t>
            </a:r>
            <a:r>
              <a:rPr lang="es-AR" dirty="0"/>
              <a:t> </a:t>
            </a:r>
            <a:r>
              <a:rPr lang="es-AR" dirty="0" err="1"/>
              <a:t>Numerical</a:t>
            </a:r>
            <a:r>
              <a:rPr lang="es-AR" dirty="0"/>
              <a:t> Control (CNC) – </a:t>
            </a:r>
            <a:r>
              <a:rPr lang="es-AR" dirty="0" err="1"/>
              <a:t>Machining</a:t>
            </a:r>
            <a:r>
              <a:rPr lang="es-AR" dirty="0"/>
              <a:t> </a:t>
            </a:r>
            <a:r>
              <a:rPr lang="es-AR" dirty="0" err="1"/>
              <a:t>enables</a:t>
            </a:r>
            <a:r>
              <a:rPr lang="es-AR" dirty="0"/>
              <a:t> </a:t>
            </a:r>
            <a:r>
              <a:rPr lang="es-AR" dirty="0" err="1"/>
              <a:t>computers</a:t>
            </a:r>
            <a:r>
              <a:rPr lang="es-AR" baseline="0" dirty="0"/>
              <a:t> to control </a:t>
            </a:r>
            <a:r>
              <a:rPr lang="es-AR" baseline="0" dirty="0" err="1"/>
              <a:t>manufacturing</a:t>
            </a:r>
            <a:r>
              <a:rPr lang="es-AR" baseline="0" dirty="0"/>
              <a:t> tolos and </a:t>
            </a:r>
            <a:r>
              <a:rPr lang="es-AR" baseline="0" dirty="0" err="1"/>
              <a:t>how</a:t>
            </a:r>
            <a:r>
              <a:rPr lang="es-AR" baseline="0" dirty="0"/>
              <a:t> to </a:t>
            </a:r>
            <a:r>
              <a:rPr lang="es-AR" baseline="0" dirty="0" err="1"/>
              <a:t>select</a:t>
            </a:r>
            <a:r>
              <a:rPr lang="es-AR" baseline="0" dirty="0"/>
              <a:t> </a:t>
            </a:r>
            <a:r>
              <a:rPr lang="es-AR" baseline="0" dirty="0" err="1"/>
              <a:t>program</a:t>
            </a:r>
            <a:r>
              <a:rPr lang="es-AR" baseline="0" dirty="0"/>
              <a:t> and </a:t>
            </a:r>
            <a:r>
              <a:rPr lang="es-AR" baseline="0" dirty="0" err="1"/>
              <a:t>opeate</a:t>
            </a:r>
            <a:r>
              <a:rPr lang="es-AR" baseline="0" dirty="0"/>
              <a:t> a CNC </a:t>
            </a:r>
            <a:r>
              <a:rPr lang="es-AR" baseline="0" dirty="0" err="1"/>
              <a:t>maching</a:t>
            </a:r>
            <a:endParaRPr lang="es-AR" dirty="0"/>
          </a:p>
          <a:p>
            <a:r>
              <a:rPr lang="es-AR" dirty="0" err="1"/>
              <a:t>Introduction</a:t>
            </a:r>
            <a:r>
              <a:rPr lang="es-AR" baseline="0" dirty="0"/>
              <a:t> to </a:t>
            </a:r>
            <a:r>
              <a:rPr lang="es-AR" baseline="0" dirty="0" err="1"/>
              <a:t>Oil</a:t>
            </a:r>
            <a:r>
              <a:rPr lang="es-AR" baseline="0" dirty="0"/>
              <a:t> Country Tubular </a:t>
            </a:r>
            <a:r>
              <a:rPr lang="es-AR" baseline="0" dirty="0" err="1"/>
              <a:t>Goods</a:t>
            </a:r>
            <a:r>
              <a:rPr lang="es-AR" baseline="0" dirty="0"/>
              <a:t> 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0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40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65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6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6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2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0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5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Frutiger 45 Light" panose="020B03020200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9CBF3-EA44-4A4E-939F-F8C4A4CEC12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9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6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800100" y="685800"/>
            <a:ext cx="4573588" cy="34305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defTabSz="874931">
              <a:defRPr/>
            </a:pPr>
            <a:r>
              <a:rPr lang="en-US" dirty="0">
                <a:solidFill>
                  <a:schemeClr val="bg1"/>
                </a:solidFill>
                <a:latin typeface="Frutiger-Cn" pitchFamily="2" charset="0"/>
              </a:rPr>
              <a:t>CLASSROOM COURSES</a:t>
            </a:r>
          </a:p>
          <a:p>
            <a:pPr marL="218734" indent="-218734">
              <a:buAutoNum type="arabicPeriod"/>
            </a:pPr>
            <a:r>
              <a:rPr lang="es-AR" dirty="0" err="1">
                <a:latin typeface="Frutiger-Cn" pitchFamily="2" charset="0"/>
              </a:rPr>
              <a:t>Courses</a:t>
            </a:r>
            <a:endParaRPr lang="es-AR" dirty="0">
              <a:latin typeface="Frutiger-Cn" pitchFamily="2" charset="0"/>
            </a:endParaRP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Local classroom courses with globally defined contents. May be taught by local experts or global instructors.</a:t>
            </a:r>
          </a:p>
          <a:p>
            <a:pPr marL="218734" indent="-218734">
              <a:buAutoNum type="arabicPeriod" startAt="2"/>
            </a:pPr>
            <a:r>
              <a:rPr lang="es-AR" dirty="0" err="1">
                <a:latin typeface="Frutiger-Cn" pitchFamily="2" charset="0"/>
              </a:rPr>
              <a:t>Events</a:t>
            </a:r>
            <a:endParaRPr lang="es-AR" dirty="0">
              <a:latin typeface="Frutiger-Cn" pitchFamily="2" charset="0"/>
            </a:endParaRP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Bringing together employees from around the world for networking and multiple courses. </a:t>
            </a:r>
          </a:p>
          <a:p>
            <a:pPr marL="218734" indent="-218734"/>
            <a:r>
              <a:rPr lang="es-AR" dirty="0">
                <a:latin typeface="Frutiger-Cn" pitchFamily="2" charset="0"/>
              </a:rPr>
              <a:t>3. </a:t>
            </a:r>
            <a:r>
              <a:rPr lang="es-AR" dirty="0" err="1">
                <a:latin typeface="Frutiger-Cn" pitchFamily="2" charset="0"/>
              </a:rPr>
              <a:t>Webinars</a:t>
            </a:r>
            <a:endParaRPr lang="es-AR" dirty="0">
              <a:latin typeface="Frutiger-Cn" pitchFamily="2" charset="0"/>
            </a:endParaRPr>
          </a:p>
          <a:p>
            <a:pPr marL="218734" indent="-218734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 Instructors teaching online in real time to employees around the world</a:t>
            </a:r>
          </a:p>
          <a:p>
            <a:pPr marL="218734" indent="-218734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4. Others</a:t>
            </a:r>
          </a:p>
          <a:p>
            <a:pPr marL="218734" indent="-218734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 Recorded Training Videos, Conferences, Curriculum Application Projects, etc. </a:t>
            </a:r>
          </a:p>
          <a:p>
            <a:pPr marL="218734" indent="-218734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rutiger-Cn" pitchFamily="2" charset="0"/>
            </a:endParaRPr>
          </a:p>
          <a:p>
            <a:pPr marL="218734" indent="-218734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E-LEARNING COURSES</a:t>
            </a: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19% of curricula training + online language courses. Include interactive methods: simulations, videos, games.</a:t>
            </a:r>
          </a:p>
          <a:p>
            <a:pPr marL="218734" indent="-218734"/>
            <a:endParaRPr lang="es-AR" dirty="0">
              <a:latin typeface="Frutiger-Cn" pitchFamily="2" charset="0"/>
            </a:endParaRPr>
          </a:p>
          <a:p>
            <a:pPr marL="218734" indent="-218734"/>
            <a:r>
              <a:rPr lang="en-US" dirty="0">
                <a:solidFill>
                  <a:schemeClr val="bg1"/>
                </a:solidFill>
                <a:latin typeface="Frutiger-Cn" pitchFamily="2" charset="0"/>
              </a:rPr>
              <a:t>EXTERNAL COURSES /ADVANCED STUDIES</a:t>
            </a: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In cases of training outside of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TenarisUniversity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 scope or advanced studies, special approval may be granted. </a:t>
            </a:r>
          </a:p>
          <a:p>
            <a:pPr marL="218734" indent="-218734"/>
            <a:endParaRPr lang="es-AR" dirty="0">
              <a:latin typeface="Frutiger-Cn" pitchFamily="2" charset="0"/>
            </a:endParaRPr>
          </a:p>
          <a:p>
            <a:pPr marL="218734" indent="-218734"/>
            <a:r>
              <a:rPr lang="es-AR" dirty="0">
                <a:latin typeface="Frutiger-Cn" pitchFamily="2" charset="0"/>
              </a:rPr>
              <a:t>ON THE JOB TRAINING</a:t>
            </a: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On the Job Training is primarily used with Shop</a:t>
            </a: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 Floor Employees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but some pilots are underway for WC employees. </a:t>
            </a:r>
          </a:p>
          <a:p>
            <a:pPr marL="218734" indent="-218734"/>
            <a:endParaRPr lang="es-AR" dirty="0">
              <a:latin typeface="Frutiger-Cn" pitchFamily="2" charset="0"/>
            </a:endParaRPr>
          </a:p>
          <a:p>
            <a:pPr marL="218734" indent="-218734"/>
            <a:r>
              <a:rPr lang="es-AR" dirty="0">
                <a:latin typeface="Frutiger-Cn" pitchFamily="2" charset="0"/>
              </a:rPr>
              <a:t>INFORMAL TRAINING</a:t>
            </a:r>
          </a:p>
          <a:p>
            <a:pPr marL="218734" indent="-218734" defTabSz="874931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On the Job Training, Groups, Advanced Search Engine through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TenarisWorkplace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-Cn" pitchFamily="2" charset="0"/>
              </a:rPr>
              <a:t>, etc.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Massive</a:t>
            </a:r>
            <a:r>
              <a:rPr lang="en-US" baseline="0" dirty="0"/>
              <a:t> Open Online Course</a:t>
            </a:r>
          </a:p>
          <a:p>
            <a:r>
              <a:rPr lang="en-US" baseline="0" dirty="0"/>
              <a:t>Small Private Online Courses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37DBF-A8C5-41A0-B30F-7B93C16B63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9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2895B-A6C2-4CC6-B6ED-34237B57A29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4C9A-B904-4EEC-A6ED-62BF103432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34BA7-D4F2-40F6-85AC-7DA1DCA9841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F9BA3-37C6-4A5D-9C76-D9413EE094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intra.tenaris.net/sites/VideoPortal/Pages/VideoPlayer.aspx?videoId=2034&amp;channelId=1002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"/>
          <p:cNvSpPr/>
          <p:nvPr/>
        </p:nvSpPr>
        <p:spPr>
          <a:xfrm>
            <a:off x="0" y="-19415"/>
            <a:ext cx="9144000" cy="47244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4206581" y="592449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utiger 45 Light" panose="020B0302020004020203" pitchFamily="34" charset="0"/>
              </a:rPr>
              <a:t>Visit</a:t>
            </a:r>
            <a:endParaRPr lang="es-ES" sz="2000" dirty="0">
              <a:latin typeface="Frutiger 45 Light" panose="020B0302020004020203" pitchFamily="34" charset="0"/>
            </a:endParaRPr>
          </a:p>
        </p:txBody>
      </p:sp>
      <p:pic>
        <p:nvPicPr>
          <p:cNvPr id="22" name="21 Imagen" descr="logo_tenaris_universi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30" y="4953000"/>
            <a:ext cx="4389120" cy="648576"/>
          </a:xfrm>
          <a:prstGeom prst="rect">
            <a:avLst/>
          </a:prstGeom>
        </p:spPr>
      </p:pic>
      <p:cxnSp>
        <p:nvCxnSpPr>
          <p:cNvPr id="28" name="27 Conector recto"/>
          <p:cNvCxnSpPr/>
          <p:nvPr/>
        </p:nvCxnSpPr>
        <p:spPr>
          <a:xfrm>
            <a:off x="4297680" y="5791200"/>
            <a:ext cx="484632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31 Imagen" descr="trama_lines_ros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" y="1904511"/>
            <a:ext cx="3609367" cy="4907628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977" y="0"/>
            <a:ext cx="4452025" cy="472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0"/>
            <a:ext cx="4495800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-18699"/>
            <a:ext cx="4499238" cy="47430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"/>
            <a:ext cx="9144000" cy="1620517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14 Imagen" descr="trama_lines_verde_petrole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6023434" y="1211812"/>
            <a:ext cx="3120566" cy="442698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81000" y="670560"/>
            <a:ext cx="5486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LEARNING MODEL</a:t>
            </a:r>
          </a:p>
        </p:txBody>
      </p:sp>
      <p:pic>
        <p:nvPicPr>
          <p:cNvPr id="9" name="8 Imagen" descr="icon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895" y="681727"/>
            <a:ext cx="851280" cy="47117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457950" y="609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spc="-150" dirty="0">
                <a:solidFill>
                  <a:schemeClr val="bg1"/>
                </a:solidFill>
                <a:latin typeface="Frutiger 65 Bold" pitchFamily="34" charset="0"/>
              </a:rPr>
              <a:t>FOR  STAFF</a:t>
            </a:r>
            <a:endParaRPr lang="en-US" sz="16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5173" y="1834625"/>
            <a:ext cx="8536883" cy="4872857"/>
            <a:chOff x="3404085" y="1143334"/>
            <a:chExt cx="9566101" cy="6038568"/>
          </a:xfrm>
        </p:grpSpPr>
        <p:pic>
          <p:nvPicPr>
            <p:cNvPr id="14" name="Picture 13" descr="037-avatar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928" y="1143334"/>
              <a:ext cx="1550941" cy="1728309"/>
            </a:xfrm>
            <a:prstGeom prst="rect">
              <a:avLst/>
            </a:prstGeom>
          </p:spPr>
        </p:pic>
        <p:pic>
          <p:nvPicPr>
            <p:cNvPr id="18" name="Picture 17" descr="037-graduation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085" y="3213555"/>
              <a:ext cx="1557296" cy="1790458"/>
            </a:xfrm>
            <a:prstGeom prst="rect">
              <a:avLst/>
            </a:prstGeom>
          </p:spPr>
        </p:pic>
        <p:pic>
          <p:nvPicPr>
            <p:cNvPr id="19" name="Picture 18" descr="037-idea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172" y="5438000"/>
              <a:ext cx="1581196" cy="174390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737313" y="1747099"/>
              <a:ext cx="5863026" cy="877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Learner Centered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36191" y="3739589"/>
              <a:ext cx="7233995" cy="877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Easy Access to Content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83442" y="5976921"/>
              <a:ext cx="4303846" cy="877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Social Learning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749676" y="3119126"/>
              <a:ext cx="7172489" cy="0"/>
            </a:xfrm>
            <a:prstGeom prst="line">
              <a:avLst/>
            </a:prstGeom>
            <a:ln w="38100" cmpd="sng">
              <a:solidFill>
                <a:srgbClr val="1122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49676" y="5290993"/>
              <a:ext cx="7172489" cy="0"/>
            </a:xfrm>
            <a:prstGeom prst="line">
              <a:avLst/>
            </a:prstGeom>
            <a:ln w="38100" cmpd="sng">
              <a:solidFill>
                <a:srgbClr val="11223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191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5 Rectángulo"/>
          <p:cNvSpPr/>
          <p:nvPr/>
        </p:nvSpPr>
        <p:spPr>
          <a:xfrm>
            <a:off x="0" y="2"/>
            <a:ext cx="9144000" cy="1620517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211" y="2306726"/>
            <a:ext cx="8265578" cy="2824567"/>
            <a:chOff x="0" y="2841132"/>
            <a:chExt cx="12422678" cy="4268154"/>
          </a:xfrm>
        </p:grpSpPr>
        <p:pic>
          <p:nvPicPr>
            <p:cNvPr id="13" name="Picture 12" descr="chat.png"/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2907" y="3056370"/>
              <a:ext cx="2440760" cy="2440760"/>
            </a:xfrm>
            <a:prstGeom prst="rect">
              <a:avLst/>
            </a:prstGeom>
          </p:spPr>
        </p:pic>
        <p:pic>
          <p:nvPicPr>
            <p:cNvPr id="18" name="Picture 17" descr="settings-2.png"/>
            <p:cNvPicPr>
              <a:picLocks noChangeAspect="1"/>
            </p:cNvPicPr>
            <p:nvPr/>
          </p:nvPicPr>
          <p:blipFill>
            <a:blip r:embed="rId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580" y="3034847"/>
              <a:ext cx="2290093" cy="2290093"/>
            </a:xfrm>
            <a:prstGeom prst="rect">
              <a:avLst/>
            </a:prstGeom>
          </p:spPr>
        </p:pic>
        <p:pic>
          <p:nvPicPr>
            <p:cNvPr id="20" name="Picture 19" descr="user-1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7227" y="2841132"/>
              <a:ext cx="2424109" cy="2424109"/>
            </a:xfrm>
            <a:prstGeom prst="rect">
              <a:avLst/>
            </a:prstGeom>
          </p:spPr>
        </p:pic>
        <p:pic>
          <p:nvPicPr>
            <p:cNvPr id="21" name="Picture 20" descr="computer.png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1166" y="2841132"/>
              <a:ext cx="2397715" cy="239771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0" y="5628882"/>
              <a:ext cx="3303821" cy="125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Mandatory Training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76089" y="5597903"/>
              <a:ext cx="2563892" cy="1255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Suggested</a:t>
              </a:r>
            </a:p>
            <a:p>
              <a:pPr algn="ctr"/>
              <a:r>
                <a:rPr lang="en-US" sz="24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Training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57260" y="5853581"/>
              <a:ext cx="2534575" cy="125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Self-Learning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50576" y="5853581"/>
              <a:ext cx="3572102" cy="697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F497D"/>
                  </a:solidFill>
                  <a:latin typeface="Frutiger 65 Bold"/>
                  <a:cs typeface="Frutiger 65 Bold"/>
                </a:rPr>
                <a:t>Social Learning</a:t>
              </a:r>
            </a:p>
          </p:txBody>
        </p:sp>
      </p:grpSp>
      <p:sp>
        <p:nvSpPr>
          <p:cNvPr id="16" name="7 CuadroTexto"/>
          <p:cNvSpPr txBox="1"/>
          <p:nvPr/>
        </p:nvSpPr>
        <p:spPr>
          <a:xfrm>
            <a:off x="381000" y="670560"/>
            <a:ext cx="57912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LEARNING APPROACHES</a:t>
            </a:r>
          </a:p>
        </p:txBody>
      </p:sp>
      <p:pic>
        <p:nvPicPr>
          <p:cNvPr id="17" name="8 Imagen" descr="icon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895" y="681727"/>
            <a:ext cx="851280" cy="471173"/>
          </a:xfrm>
          <a:prstGeom prst="rect">
            <a:avLst/>
          </a:prstGeom>
        </p:spPr>
      </p:pic>
      <p:sp>
        <p:nvSpPr>
          <p:cNvPr id="26" name="9 CuadroTexto"/>
          <p:cNvSpPr txBox="1"/>
          <p:nvPr/>
        </p:nvSpPr>
        <p:spPr>
          <a:xfrm>
            <a:off x="6457950" y="6096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spc="-150" dirty="0">
                <a:solidFill>
                  <a:schemeClr val="bg1"/>
                </a:solidFill>
                <a:latin typeface="Frutiger 65 Bold" pitchFamily="34" charset="0"/>
              </a:rPr>
              <a:t>FOR  STAFF</a:t>
            </a:r>
            <a:endParaRPr lang="en-US" sz="16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2036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14 Imagen" descr="trama_lines_verde_petrole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6023434" y="1211812"/>
            <a:ext cx="3120566" cy="4426988"/>
          </a:xfrm>
          <a:prstGeom prst="rect">
            <a:avLst/>
          </a:prstGeom>
        </p:spPr>
      </p:pic>
      <p:pic>
        <p:nvPicPr>
          <p:cNvPr id="4" name="Picture 2" descr="H:\TU Talk BC\Prezi\comp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265218"/>
            <a:ext cx="5029200" cy="390698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381000" y="670560"/>
            <a:ext cx="5486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LEARNING MODEL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81000" y="1143000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spc="-150" dirty="0">
                <a:solidFill>
                  <a:schemeClr val="bg1"/>
                </a:solidFill>
                <a:latin typeface="Frutiger 45 Light" pitchFamily="34" charset="0"/>
              </a:rPr>
              <a:t>DEVELOPMENT PLANS</a:t>
            </a:r>
            <a:endParaRPr lang="en-US" sz="25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172200" y="609600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-150" dirty="0">
                <a:solidFill>
                  <a:schemeClr val="bg1"/>
                </a:solidFill>
                <a:latin typeface="Frutiger 65 Bold" pitchFamily="34" charset="0"/>
              </a:rPr>
              <a:t>FOR </a:t>
            </a:r>
            <a:r>
              <a:rPr lang="es-AR" sz="1600" spc="-150" dirty="0">
                <a:solidFill>
                  <a:schemeClr val="bg1"/>
                </a:solidFill>
                <a:latin typeface="Frutiger 65 Bold" pitchFamily="34" charset="0"/>
              </a:rPr>
              <a:t>SHOP FLOOR EMPLOYEES</a:t>
            </a:r>
            <a:endParaRPr lang="en-US" sz="16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pic>
        <p:nvPicPr>
          <p:cNvPr id="17" name="16 Imagen" descr="icon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507" y="670848"/>
            <a:ext cx="733136" cy="762000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390525" y="1438991"/>
            <a:ext cx="57912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Training for Shop Floor Employees is one of the main differentiator of TU. </a:t>
            </a:r>
          </a:p>
          <a:p>
            <a:r>
              <a:rPr lang="en-US" sz="1600" dirty="0">
                <a:solidFill>
                  <a:schemeClr val="bg1"/>
                </a:solidFill>
                <a:latin typeface="Frutiger 55 Roman" pitchFamily="34" charset="0"/>
              </a:rPr>
              <a:t>The objective is to have one Industrial System</a:t>
            </a: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.</a:t>
            </a: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438400"/>
            <a:ext cx="4976324" cy="3009900"/>
          </a:xfrm>
          <a:prstGeom prst="rect">
            <a:avLst/>
          </a:prstGeom>
        </p:spPr>
      </p:pic>
      <p:grpSp>
        <p:nvGrpSpPr>
          <p:cNvPr id="23" name="22 Grupo"/>
          <p:cNvGrpSpPr/>
          <p:nvPr/>
        </p:nvGrpSpPr>
        <p:grpSpPr>
          <a:xfrm>
            <a:off x="4164562" y="3562350"/>
            <a:ext cx="762000" cy="762000"/>
            <a:chOff x="4267200" y="3581400"/>
            <a:chExt cx="762000" cy="762000"/>
          </a:xfrm>
        </p:grpSpPr>
        <p:sp>
          <p:nvSpPr>
            <p:cNvPr id="24" name="23 Triángulo isósceles">
              <a:hlinkClick r:id="rId6"/>
            </p:cNvPr>
            <p:cNvSpPr/>
            <p:nvPr/>
          </p:nvSpPr>
          <p:spPr>
            <a:xfrm rot="5400000">
              <a:off x="4506468" y="3801617"/>
              <a:ext cx="397764" cy="342900"/>
            </a:xfrm>
            <a:prstGeom prst="triangle">
              <a:avLst/>
            </a:prstGeom>
            <a:solidFill>
              <a:srgbClr val="6600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Elipse">
              <a:hlinkClick r:id="rId6"/>
            </p:cNvPr>
            <p:cNvSpPr/>
            <p:nvPr/>
          </p:nvSpPr>
          <p:spPr>
            <a:xfrm>
              <a:off x="4267200" y="3581400"/>
              <a:ext cx="762000" cy="762000"/>
            </a:xfrm>
            <a:prstGeom prst="ellipse">
              <a:avLst/>
            </a:prstGeom>
            <a:noFill/>
            <a:ln w="57150">
              <a:solidFill>
                <a:srgbClr val="660066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72200" y="609600"/>
            <a:ext cx="165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-150" dirty="0">
                <a:solidFill>
                  <a:schemeClr val="bg1"/>
                </a:solidFill>
                <a:latin typeface="Frutiger 65 Bold" pitchFamily="34" charset="0"/>
              </a:rPr>
              <a:t>FOR </a:t>
            </a:r>
            <a:r>
              <a:rPr lang="es-AR" sz="1600" spc="-150" dirty="0">
                <a:solidFill>
                  <a:schemeClr val="bg1"/>
                </a:solidFill>
                <a:latin typeface="Frutiger 65 Bold" pitchFamily="34" charset="0"/>
              </a:rPr>
              <a:t>SHOP FLOOR EMPLOYEES</a:t>
            </a:r>
            <a:endParaRPr lang="en-US" sz="16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pic>
        <p:nvPicPr>
          <p:cNvPr id="26" name="25 Imagen" descr="icon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507" y="670848"/>
            <a:ext cx="733136" cy="762000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81000" y="670560"/>
            <a:ext cx="5486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LEARNING MODEL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381000" y="1143000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spc="-150" dirty="0">
                <a:solidFill>
                  <a:schemeClr val="bg1"/>
                </a:solidFill>
                <a:latin typeface="Frutiger 45 Light" pitchFamily="34" charset="0"/>
              </a:rPr>
              <a:t>DEVELOPMENT PLANS</a:t>
            </a:r>
            <a:endParaRPr lang="en-US" sz="25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05408" y="2673300"/>
            <a:ext cx="241399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Coating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Cold Drawn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Component Center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Cylinders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Direct Reduction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End Protectors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Equipments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Finishing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Fittings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Forming &amp; Welding ERW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Forming &amp; Welding SAW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Galvanizing</a:t>
            </a:r>
          </a:p>
        </p:txBody>
      </p:sp>
      <p:sp>
        <p:nvSpPr>
          <p:cNvPr id="39" name="38 CuadroTexto"/>
          <p:cNvSpPr txBox="1"/>
          <p:nvPr/>
        </p:nvSpPr>
        <p:spPr>
          <a:xfrm>
            <a:off x="3231232" y="2673300"/>
            <a:ext cx="271236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Heat Treatment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Hot Rolling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Hot Rolling Tools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Industrial Fluid Services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Logistics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Maint.Electric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/ Electronic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Maint.Mechanic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/ Electric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Maint.Mechanic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/ Hydraulic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Maint.Electric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Workshop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Maint.Electronic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Labs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Maint.Mechanic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Assembly Wk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Maint.Mechanized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Wk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6324600" y="2673300"/>
            <a:ext cx="2712368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Maint.Metal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Working Wk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 err="1">
                <a:solidFill>
                  <a:srgbClr val="666666"/>
                </a:solidFill>
                <a:latin typeface="Frutiger 45 Light" pitchFamily="34" charset="0"/>
              </a:rPr>
              <a:t>Maint.Vehicles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Wk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Power Generation &amp; Dist.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Product Labs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Scrap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Special Jobs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Steel Making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Sucker Rods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Upsetting</a:t>
            </a:r>
          </a:p>
          <a:p>
            <a:pPr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Warehouse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4800" cy="25146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2286000"/>
            <a:ext cx="9144000" cy="45720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003366"/>
              </a:solidFill>
            </a:endParaRPr>
          </a:p>
        </p:txBody>
      </p:sp>
      <p:sp>
        <p:nvSpPr>
          <p:cNvPr id="63" name="62 Rectángulo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99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172200" y="609600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-150" dirty="0">
                <a:solidFill>
                  <a:srgbClr val="660066"/>
                </a:solidFill>
                <a:latin typeface="Frutiger 65 Bold" pitchFamily="34" charset="0"/>
              </a:rPr>
              <a:t>FOR </a:t>
            </a:r>
            <a:r>
              <a:rPr lang="es-AR" sz="1600" spc="-150" dirty="0">
                <a:solidFill>
                  <a:srgbClr val="660066"/>
                </a:solidFill>
                <a:latin typeface="Frutiger 65 Bold" pitchFamily="34" charset="0"/>
              </a:rPr>
              <a:t>SHOP FLOOR EMPLOYEES</a:t>
            </a:r>
            <a:endParaRPr lang="en-US" sz="1600" spc="-150" dirty="0">
              <a:solidFill>
                <a:srgbClr val="660066"/>
              </a:solidFill>
              <a:latin typeface="Frutiger 65 Bold" pitchFamily="34" charset="0"/>
            </a:endParaRPr>
          </a:p>
          <a:p>
            <a:pPr algn="r"/>
            <a:endParaRPr lang="en-US" sz="1600" spc="-150" dirty="0">
              <a:solidFill>
                <a:srgbClr val="660066"/>
              </a:solidFill>
              <a:latin typeface="Frutiger 65 Bold" pitchFamily="34" charset="0"/>
            </a:endParaRPr>
          </a:p>
        </p:txBody>
      </p:sp>
      <p:pic>
        <p:nvPicPr>
          <p:cNvPr id="26" name="25 Imagen" descr="icon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507" y="670848"/>
            <a:ext cx="733136" cy="762000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81000" y="670560"/>
            <a:ext cx="5486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660066"/>
                </a:solidFill>
                <a:latin typeface="Frutiger 65 Bold" pitchFamily="34" charset="0"/>
              </a:rPr>
              <a:t>LEARNING MODEL</a:t>
            </a:r>
          </a:p>
        </p:txBody>
      </p:sp>
      <p:pic>
        <p:nvPicPr>
          <p:cNvPr id="11" name="Picture 2" descr="http://photobank.tenaris.net/files/previewSize/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874" y="2779721"/>
            <a:ext cx="2988252" cy="1793702"/>
          </a:xfrm>
          <a:prstGeom prst="rect">
            <a:avLst/>
          </a:prstGeom>
          <a:noFill/>
        </p:spPr>
      </p:pic>
      <p:pic>
        <p:nvPicPr>
          <p:cNvPr id="13" name="Picture 6" descr="http://photobank.tenaris.net/files/previewSize/12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79401"/>
            <a:ext cx="2998592" cy="17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411480" y="1208784"/>
            <a:ext cx="5327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Training over </a:t>
            </a:r>
            <a:r>
              <a:rPr lang="en-US" sz="1400" dirty="0">
                <a:solidFill>
                  <a:srgbClr val="666666"/>
                </a:solidFill>
                <a:latin typeface="Frutiger 65 Bold" pitchFamily="34" charset="0"/>
              </a:rPr>
              <a:t>16,000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Shop Floor Employees around the world 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65 Bold" pitchFamily="34" charset="0"/>
              </a:rPr>
              <a:t>370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global courses in </a:t>
            </a:r>
            <a:r>
              <a:rPr lang="en-US" sz="1400" b="1" dirty="0">
                <a:solidFill>
                  <a:srgbClr val="666666"/>
                </a:solidFill>
                <a:latin typeface="Frutiger 45 Light" pitchFamily="34" charset="0"/>
              </a:rPr>
              <a:t>11</a:t>
            </a: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 different languages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Development plans for each of the major job families</a:t>
            </a:r>
          </a:p>
          <a:p>
            <a:pPr marL="365760" indent="-182880"/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indicating the right training for each job</a:t>
            </a:r>
          </a:p>
        </p:txBody>
      </p:sp>
      <p:pic>
        <p:nvPicPr>
          <p:cNvPr id="12" name="Picture 4" descr="http://photobank.tenaris.net/files/previewSize/54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694" y="2779796"/>
            <a:ext cx="2998306" cy="1795606"/>
          </a:xfrm>
          <a:prstGeom prst="rect">
            <a:avLst/>
          </a:prstGeom>
          <a:noFill/>
        </p:spPr>
      </p:pic>
      <p:sp>
        <p:nvSpPr>
          <p:cNvPr id="17" name="66 CuadroTexto"/>
          <p:cNvSpPr txBox="1"/>
          <p:nvPr/>
        </p:nvSpPr>
        <p:spPr>
          <a:xfrm>
            <a:off x="677921" y="2343090"/>
            <a:ext cx="1624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660066"/>
                </a:solidFill>
                <a:latin typeface="Frutiger 65 Bold" pitchFamily="34" charset="0"/>
              </a:rPr>
              <a:t>KNOWLEDGE</a:t>
            </a:r>
          </a:p>
        </p:txBody>
      </p:sp>
      <p:sp>
        <p:nvSpPr>
          <p:cNvPr id="18" name="66 CuadroTexto"/>
          <p:cNvSpPr txBox="1"/>
          <p:nvPr/>
        </p:nvSpPr>
        <p:spPr>
          <a:xfrm>
            <a:off x="4129737" y="2362200"/>
            <a:ext cx="88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660066"/>
                </a:solidFill>
                <a:latin typeface="Frutiger 65 Bold" pitchFamily="34" charset="0"/>
              </a:rPr>
              <a:t>SKILLS</a:t>
            </a:r>
          </a:p>
        </p:txBody>
      </p:sp>
      <p:sp>
        <p:nvSpPr>
          <p:cNvPr id="19" name="66 CuadroTexto"/>
          <p:cNvSpPr txBox="1"/>
          <p:nvPr/>
        </p:nvSpPr>
        <p:spPr>
          <a:xfrm>
            <a:off x="6824279" y="2362200"/>
            <a:ext cx="164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660066"/>
                </a:solidFill>
                <a:latin typeface="Frutiger 65 Bold" pitchFamily="34" charset="0"/>
              </a:rPr>
              <a:t>AUTONOMY</a:t>
            </a:r>
          </a:p>
        </p:txBody>
      </p:sp>
      <p:sp>
        <p:nvSpPr>
          <p:cNvPr id="29" name="111 CuadroTexto"/>
          <p:cNvSpPr txBox="1"/>
          <p:nvPr/>
        </p:nvSpPr>
        <p:spPr>
          <a:xfrm>
            <a:off x="501593" y="4674600"/>
            <a:ext cx="1995411" cy="8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Global 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and regional courses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Simulators 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Workshops</a:t>
            </a:r>
          </a:p>
        </p:txBody>
      </p:sp>
      <p:sp>
        <p:nvSpPr>
          <p:cNvPr id="40" name="111 CuadroTexto"/>
          <p:cNvSpPr txBox="1"/>
          <p:nvPr/>
        </p:nvSpPr>
        <p:spPr>
          <a:xfrm>
            <a:off x="3558239" y="4674600"/>
            <a:ext cx="1851963" cy="8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Work Instruction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Risk Analysis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Quality Procedures</a:t>
            </a:r>
          </a:p>
          <a:p>
            <a:pPr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Safety Procedures</a:t>
            </a:r>
          </a:p>
        </p:txBody>
      </p:sp>
      <p:sp>
        <p:nvSpPr>
          <p:cNvPr id="46" name="TextBox 102"/>
          <p:cNvSpPr txBox="1"/>
          <p:nvPr/>
        </p:nvSpPr>
        <p:spPr>
          <a:xfrm>
            <a:off x="6463747" y="4674602"/>
            <a:ext cx="2362200" cy="278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Experience in the position</a:t>
            </a:r>
          </a:p>
        </p:txBody>
      </p:sp>
      <p:cxnSp>
        <p:nvCxnSpPr>
          <p:cNvPr id="49" name="48 Conector recto"/>
          <p:cNvCxnSpPr/>
          <p:nvPr/>
        </p:nvCxnSpPr>
        <p:spPr>
          <a:xfrm rot="5400000">
            <a:off x="2020094" y="5577046"/>
            <a:ext cx="201168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Rectángulo"/>
          <p:cNvSpPr/>
          <p:nvPr/>
        </p:nvSpPr>
        <p:spPr>
          <a:xfrm>
            <a:off x="0" y="4125629"/>
            <a:ext cx="2998592" cy="45720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8"/>
          <p:cNvSpPr txBox="1"/>
          <p:nvPr/>
        </p:nvSpPr>
        <p:spPr>
          <a:xfrm>
            <a:off x="1447802" y="4159859"/>
            <a:ext cx="144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+ Courses</a:t>
            </a:r>
          </a:p>
        </p:txBody>
      </p:sp>
      <p:sp>
        <p:nvSpPr>
          <p:cNvPr id="53" name="52 Rectángulo"/>
          <p:cNvSpPr/>
          <p:nvPr/>
        </p:nvSpPr>
        <p:spPr>
          <a:xfrm>
            <a:off x="3067534" y="4116856"/>
            <a:ext cx="2998592" cy="45720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88"/>
          <p:cNvSpPr txBox="1"/>
          <p:nvPr/>
        </p:nvSpPr>
        <p:spPr>
          <a:xfrm>
            <a:off x="4572197" y="4159859"/>
            <a:ext cx="144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+ OJT</a:t>
            </a:r>
          </a:p>
        </p:txBody>
      </p:sp>
      <p:cxnSp>
        <p:nvCxnSpPr>
          <p:cNvPr id="56" name="55 Conector recto"/>
          <p:cNvCxnSpPr/>
          <p:nvPr/>
        </p:nvCxnSpPr>
        <p:spPr>
          <a:xfrm rot="5400000">
            <a:off x="5090954" y="5577046"/>
            <a:ext cx="201168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>
            <a:off x="6145408" y="4114800"/>
            <a:ext cx="2998592" cy="45720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88"/>
          <p:cNvSpPr txBox="1"/>
          <p:nvPr/>
        </p:nvSpPr>
        <p:spPr>
          <a:xfrm>
            <a:off x="7239002" y="4159859"/>
            <a:ext cx="184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+ Experience</a:t>
            </a:r>
          </a:p>
        </p:txBody>
      </p:sp>
      <p:sp>
        <p:nvSpPr>
          <p:cNvPr id="59" name="111 CuadroTexto"/>
          <p:cNvSpPr txBox="1"/>
          <p:nvPr/>
        </p:nvSpPr>
        <p:spPr>
          <a:xfrm>
            <a:off x="228600" y="5715000"/>
            <a:ext cx="243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65 Bold" pitchFamily="34" charset="0"/>
              </a:rPr>
              <a:t>Classroom Courses </a:t>
            </a:r>
          </a:p>
          <a:p>
            <a:pPr marL="228600"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45 Light" pitchFamily="34" charset="0"/>
              </a:rPr>
              <a:t>(theory + simulation + practice)</a:t>
            </a:r>
          </a:p>
        </p:txBody>
      </p:sp>
      <p:sp>
        <p:nvSpPr>
          <p:cNvPr id="60" name="111 CuadroTexto"/>
          <p:cNvSpPr txBox="1"/>
          <p:nvPr/>
        </p:nvSpPr>
        <p:spPr>
          <a:xfrm>
            <a:off x="3429000" y="5715000"/>
            <a:ext cx="99060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1400"/>
              </a:lnSpc>
            </a:pPr>
            <a:r>
              <a:rPr lang="en-US" sz="1300" dirty="0">
                <a:solidFill>
                  <a:srgbClr val="666666"/>
                </a:solidFill>
                <a:latin typeface="Frutiger 65 Bold" pitchFamily="34" charset="0"/>
              </a:rPr>
              <a:t>On the Job Training</a:t>
            </a:r>
          </a:p>
          <a:p>
            <a:pPr marL="228600"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45 Light" pitchFamily="34" charset="0"/>
              </a:rPr>
              <a:t>(shadow)</a:t>
            </a:r>
          </a:p>
        </p:txBody>
      </p:sp>
      <p:sp>
        <p:nvSpPr>
          <p:cNvPr id="61" name="111 CuadroTexto"/>
          <p:cNvSpPr txBox="1"/>
          <p:nvPr/>
        </p:nvSpPr>
        <p:spPr>
          <a:xfrm>
            <a:off x="4572000" y="5715002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65 Bold" pitchFamily="34" charset="0"/>
              </a:rPr>
              <a:t>On the Job Training Supervised Operation</a:t>
            </a:r>
          </a:p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45 Light" pitchFamily="34" charset="0"/>
              </a:rPr>
              <a:t>(full time)</a:t>
            </a:r>
          </a:p>
        </p:txBody>
      </p:sp>
      <p:sp>
        <p:nvSpPr>
          <p:cNvPr id="62" name="111 CuadroTexto"/>
          <p:cNvSpPr txBox="1"/>
          <p:nvPr/>
        </p:nvSpPr>
        <p:spPr>
          <a:xfrm>
            <a:off x="6716486" y="5715000"/>
            <a:ext cx="1905000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65 Bold" pitchFamily="34" charset="0"/>
              </a:rPr>
              <a:t>Experience: Supervised Operation</a:t>
            </a:r>
          </a:p>
          <a:p>
            <a:pPr marL="228600" indent="-228600">
              <a:lnSpc>
                <a:spcPts val="1400"/>
              </a:lnSpc>
              <a:spcBef>
                <a:spcPts val="200"/>
              </a:spcBef>
            </a:pPr>
            <a:r>
              <a:rPr lang="en-US" sz="1300" dirty="0">
                <a:solidFill>
                  <a:srgbClr val="666666"/>
                </a:solidFill>
                <a:latin typeface="Frutiger 45 Light" pitchFamily="34" charset="0"/>
              </a:rPr>
              <a:t>(part time)</a:t>
            </a:r>
          </a:p>
        </p:txBody>
      </p:sp>
      <p:grpSp>
        <p:nvGrpSpPr>
          <p:cNvPr id="66" name="65 Grupo"/>
          <p:cNvGrpSpPr/>
          <p:nvPr/>
        </p:nvGrpSpPr>
        <p:grpSpPr>
          <a:xfrm>
            <a:off x="2721428" y="5791200"/>
            <a:ext cx="609600" cy="609600"/>
            <a:chOff x="-1595968" y="1761066"/>
            <a:chExt cx="677334" cy="677333"/>
          </a:xfrm>
        </p:grpSpPr>
        <p:sp>
          <p:nvSpPr>
            <p:cNvPr id="65" name="64 Elipse"/>
            <p:cNvSpPr/>
            <p:nvPr/>
          </p:nvSpPr>
          <p:spPr>
            <a:xfrm>
              <a:off x="-1595968" y="1761066"/>
              <a:ext cx="677334" cy="6773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Frutiger-BlackCn" pitchFamily="2" charset="0"/>
              </a:endParaRPr>
            </a:p>
          </p:txBody>
        </p:sp>
        <p:sp>
          <p:nvSpPr>
            <p:cNvPr id="64" name="63 CuadroTexto"/>
            <p:cNvSpPr txBox="1"/>
            <p:nvPr/>
          </p:nvSpPr>
          <p:spPr>
            <a:xfrm>
              <a:off x="-1562101" y="1928746"/>
              <a:ext cx="609601" cy="34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Frutiger 65 Bold" pitchFamily="34" charset="0"/>
                </a:rPr>
                <a:t>Test</a:t>
              </a:r>
            </a:p>
          </p:txBody>
        </p:sp>
      </p:grpSp>
      <p:grpSp>
        <p:nvGrpSpPr>
          <p:cNvPr id="67" name="66 Grupo"/>
          <p:cNvGrpSpPr/>
          <p:nvPr/>
        </p:nvGrpSpPr>
        <p:grpSpPr>
          <a:xfrm>
            <a:off x="5791200" y="5791200"/>
            <a:ext cx="609600" cy="609600"/>
            <a:chOff x="-1595968" y="1761066"/>
            <a:chExt cx="677334" cy="677333"/>
          </a:xfrm>
        </p:grpSpPr>
        <p:sp>
          <p:nvSpPr>
            <p:cNvPr id="68" name="67 Elipse"/>
            <p:cNvSpPr/>
            <p:nvPr/>
          </p:nvSpPr>
          <p:spPr>
            <a:xfrm>
              <a:off x="-1595968" y="1761066"/>
              <a:ext cx="677334" cy="677333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Frutiger-BlackCn" pitchFamily="2" charset="0"/>
              </a:endParaRPr>
            </a:p>
          </p:txBody>
        </p:sp>
        <p:sp>
          <p:nvSpPr>
            <p:cNvPr id="69" name="68 CuadroTexto"/>
            <p:cNvSpPr txBox="1"/>
            <p:nvPr/>
          </p:nvSpPr>
          <p:spPr>
            <a:xfrm>
              <a:off x="-1562101" y="1928746"/>
              <a:ext cx="609601" cy="34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Frutiger 65 Bold" pitchFamily="34" charset="0"/>
                </a:rPr>
                <a:t>Test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CuadroTexto"/>
          <p:cNvSpPr txBox="1"/>
          <p:nvPr/>
        </p:nvSpPr>
        <p:spPr>
          <a:xfrm>
            <a:off x="199759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03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28216" y="1889071"/>
            <a:ext cx="6120384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LEARNING &amp; DELIVERY METHODS</a:t>
            </a: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772994" y="1935480"/>
            <a:ext cx="17373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 descr="OCTG v1.png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1938" y="3228347"/>
            <a:ext cx="7502062" cy="3060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200400"/>
            <a:ext cx="75438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CuadroTexto"/>
          <p:cNvSpPr txBox="1"/>
          <p:nvPr/>
        </p:nvSpPr>
        <p:spPr>
          <a:xfrm>
            <a:off x="381000" y="670560"/>
            <a:ext cx="7010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prstClr val="white"/>
                </a:solidFill>
                <a:latin typeface="Frutiger 65 Bold" pitchFamily="34" charset="0"/>
              </a:rPr>
              <a:t>DELIVERY METHODS</a:t>
            </a:r>
            <a:endParaRPr lang="en-US" sz="40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219200" y="17229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Classroom courses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219200" y="2088662"/>
            <a:ext cx="1638300" cy="74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prstClr val="white"/>
                </a:solidFill>
                <a:latin typeface="Frutiger 45 Light" pitchFamily="34" charset="0"/>
              </a:rPr>
              <a:t>Courses</a:t>
            </a:r>
          </a:p>
          <a:p>
            <a:pPr marL="182880"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sz="1400" dirty="0" err="1">
                <a:solidFill>
                  <a:prstClr val="white"/>
                </a:solidFill>
                <a:latin typeface="Frutiger 45 Light" pitchFamily="34" charset="0"/>
              </a:rPr>
              <a:t>Events</a:t>
            </a:r>
            <a:endParaRPr lang="es-AR" sz="1400" dirty="0">
              <a:solidFill>
                <a:prstClr val="white"/>
              </a:solidFill>
              <a:latin typeface="Frutiger 45 Light" pitchFamily="34" charset="0"/>
            </a:endParaRPr>
          </a:p>
          <a:p>
            <a:pPr marL="182880" indent="-182880">
              <a:lnSpc>
                <a:spcPts val="11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s-AR" sz="1400" dirty="0" err="1">
                <a:solidFill>
                  <a:prstClr val="white"/>
                </a:solidFill>
                <a:latin typeface="Frutiger 45 Light" pitchFamily="34" charset="0"/>
              </a:rPr>
              <a:t>Others</a:t>
            </a:r>
            <a:endParaRPr lang="en-US" sz="1400" dirty="0">
              <a:solidFill>
                <a:prstClr val="white"/>
              </a:solidFill>
              <a:latin typeface="Frutiger 45 Light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219201" y="3130254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Digital courses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219200" y="3843486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On the job training</a:t>
            </a:r>
          </a:p>
        </p:txBody>
      </p:sp>
      <p:sp>
        <p:nvSpPr>
          <p:cNvPr id="34" name="105 CuadroTexto"/>
          <p:cNvSpPr txBox="1"/>
          <p:nvPr/>
        </p:nvSpPr>
        <p:spPr>
          <a:xfrm>
            <a:off x="1219200" y="5316825"/>
            <a:ext cx="222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OJT &amp; Certifications</a:t>
            </a:r>
          </a:p>
        </p:txBody>
      </p:sp>
      <p:sp>
        <p:nvSpPr>
          <p:cNvPr id="39" name="105 CuadroTexto"/>
          <p:cNvSpPr txBox="1"/>
          <p:nvPr/>
        </p:nvSpPr>
        <p:spPr>
          <a:xfrm>
            <a:off x="5245224" y="1707660"/>
            <a:ext cx="146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Webinars</a:t>
            </a:r>
          </a:p>
        </p:txBody>
      </p:sp>
      <p:sp>
        <p:nvSpPr>
          <p:cNvPr id="45" name="105 CuadroTexto"/>
          <p:cNvSpPr txBox="1"/>
          <p:nvPr/>
        </p:nvSpPr>
        <p:spPr>
          <a:xfrm>
            <a:off x="5245224" y="2417022"/>
            <a:ext cx="31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Recorded training </a:t>
            </a:r>
          </a:p>
        </p:txBody>
      </p:sp>
      <p:sp>
        <p:nvSpPr>
          <p:cNvPr id="50" name="57 CuadroTexto"/>
          <p:cNvSpPr txBox="1"/>
          <p:nvPr/>
        </p:nvSpPr>
        <p:spPr>
          <a:xfrm>
            <a:off x="1219202" y="4615557"/>
            <a:ext cx="2067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MOOCS</a:t>
            </a:r>
          </a:p>
        </p:txBody>
      </p:sp>
      <p:pic>
        <p:nvPicPr>
          <p:cNvPr id="16" name="15 Imagen" descr="icon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43" y="1750808"/>
            <a:ext cx="640080" cy="353856"/>
          </a:xfrm>
          <a:prstGeom prst="rect">
            <a:avLst/>
          </a:prstGeom>
        </p:spPr>
      </p:pic>
      <p:pic>
        <p:nvPicPr>
          <p:cNvPr id="17" name="16 Imagen" descr="icon2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43" y="3101294"/>
            <a:ext cx="640080" cy="428272"/>
          </a:xfrm>
          <a:prstGeom prst="rect">
            <a:avLst/>
          </a:prstGeom>
        </p:spPr>
      </p:pic>
      <p:pic>
        <p:nvPicPr>
          <p:cNvPr id="18" name="17 Imagen" descr="icon2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46" y="3787094"/>
            <a:ext cx="469474" cy="457200"/>
          </a:xfrm>
          <a:prstGeom prst="rect">
            <a:avLst/>
          </a:prstGeom>
        </p:spPr>
      </p:pic>
      <p:pic>
        <p:nvPicPr>
          <p:cNvPr id="19" name="18 Imagen" descr="icon2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09" y="5242560"/>
            <a:ext cx="383548" cy="548640"/>
          </a:xfrm>
          <a:prstGeom prst="rect">
            <a:avLst/>
          </a:prstGeom>
        </p:spPr>
      </p:pic>
      <p:pic>
        <p:nvPicPr>
          <p:cNvPr id="22" name="21 Imagen" descr="icon2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281" y="1707660"/>
            <a:ext cx="529883" cy="457200"/>
          </a:xfrm>
          <a:prstGeom prst="rect">
            <a:avLst/>
          </a:prstGeom>
        </p:spPr>
      </p:pic>
      <p:pic>
        <p:nvPicPr>
          <p:cNvPr id="24" name="23 Imagen" descr="icon25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620" y="2393460"/>
            <a:ext cx="457200" cy="457200"/>
          </a:xfrm>
          <a:prstGeom prst="rect">
            <a:avLst/>
          </a:prstGeom>
        </p:spPr>
      </p:pic>
      <p:pic>
        <p:nvPicPr>
          <p:cNvPr id="35" name="34 Imagen" descr="icon29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63" y="4551148"/>
            <a:ext cx="548640" cy="384561"/>
          </a:xfrm>
          <a:prstGeom prst="rect">
            <a:avLst/>
          </a:prstGeom>
        </p:spPr>
      </p:pic>
      <p:cxnSp>
        <p:nvCxnSpPr>
          <p:cNvPr id="36" name="35 Conector recto"/>
          <p:cNvCxnSpPr/>
          <p:nvPr/>
        </p:nvCxnSpPr>
        <p:spPr>
          <a:xfrm>
            <a:off x="1295400" y="2959911"/>
            <a:ext cx="292608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1295400" y="3684965"/>
            <a:ext cx="292608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1295400" y="4410019"/>
            <a:ext cx="292608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/>
          <p:nvPr/>
        </p:nvCxnSpPr>
        <p:spPr>
          <a:xfrm>
            <a:off x="1295400" y="5135072"/>
            <a:ext cx="292608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5355115" y="2959911"/>
            <a:ext cx="3200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>
            <a:off x="5355115" y="2241060"/>
            <a:ext cx="3200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532949" y="3843486"/>
            <a:ext cx="4552713" cy="2603258"/>
            <a:chOff x="4570174" y="3143002"/>
            <a:chExt cx="4552713" cy="2603258"/>
          </a:xfrm>
        </p:grpSpPr>
        <p:sp>
          <p:nvSpPr>
            <p:cNvPr id="27" name="26 CuadroTexto"/>
            <p:cNvSpPr txBox="1"/>
            <p:nvPr/>
          </p:nvSpPr>
          <p:spPr>
            <a:xfrm>
              <a:off x="5334002" y="5320476"/>
              <a:ext cx="3788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2000" spc="-150" dirty="0">
                  <a:solidFill>
                    <a:prstClr val="white"/>
                  </a:solidFill>
                  <a:latin typeface="Frutiger 65 Bold" pitchFamily="34" charset="0"/>
                </a:rPr>
                <a:t>External courses/Advanced studies</a:t>
              </a: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5334000" y="4590872"/>
              <a:ext cx="1993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2000" spc="-150" dirty="0">
                  <a:solidFill>
                    <a:prstClr val="white"/>
                  </a:solidFill>
                  <a:latin typeface="Frutiger 65 Bold" pitchFamily="34" charset="0"/>
                </a:rPr>
                <a:t>Social learning</a:t>
              </a:r>
            </a:p>
          </p:txBody>
        </p:sp>
        <p:sp>
          <p:nvSpPr>
            <p:cNvPr id="48" name="105 CuadroTexto"/>
            <p:cNvSpPr txBox="1"/>
            <p:nvPr/>
          </p:nvSpPr>
          <p:spPr>
            <a:xfrm>
              <a:off x="5257800" y="3193988"/>
              <a:ext cx="2069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2000" spc="-150" dirty="0">
                  <a:solidFill>
                    <a:prstClr val="white"/>
                  </a:solidFill>
                  <a:latin typeface="Frutiger 65 Bold" pitchFamily="34" charset="0"/>
                </a:rPr>
                <a:t>Training materials</a:t>
              </a:r>
            </a:p>
          </p:txBody>
        </p:sp>
        <p:pic>
          <p:nvPicPr>
            <p:cNvPr id="29" name="28 Imagen" descr="icon26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9308" y="5289060"/>
              <a:ext cx="476092" cy="457200"/>
            </a:xfrm>
            <a:prstGeom prst="rect">
              <a:avLst/>
            </a:prstGeom>
          </p:spPr>
        </p:pic>
        <p:pic>
          <p:nvPicPr>
            <p:cNvPr id="30" name="29 Imagen" descr="icon27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0174" y="4535506"/>
              <a:ext cx="594360" cy="461212"/>
            </a:xfrm>
            <a:prstGeom prst="rect">
              <a:avLst/>
            </a:prstGeom>
          </p:spPr>
        </p:pic>
        <p:pic>
          <p:nvPicPr>
            <p:cNvPr id="32" name="31 Imagen" descr="icon28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785" y="3143002"/>
              <a:ext cx="336653" cy="457200"/>
            </a:xfrm>
            <a:prstGeom prst="rect">
              <a:avLst/>
            </a:prstGeom>
          </p:spPr>
        </p:pic>
        <p:cxnSp>
          <p:nvCxnSpPr>
            <p:cNvPr id="42" name="41 Conector recto"/>
            <p:cNvCxnSpPr/>
            <p:nvPr/>
          </p:nvCxnSpPr>
          <p:spPr>
            <a:xfrm>
              <a:off x="5355115" y="3684965"/>
              <a:ext cx="32004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5355115" y="4410019"/>
              <a:ext cx="32004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5355115" y="5135072"/>
              <a:ext cx="32004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105 CuadroTexto"/>
            <p:cNvSpPr txBox="1"/>
            <p:nvPr/>
          </p:nvSpPr>
          <p:spPr>
            <a:xfrm>
              <a:off x="5295900" y="3869268"/>
              <a:ext cx="2069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2000" spc="-150" dirty="0">
                  <a:solidFill>
                    <a:prstClr val="white"/>
                  </a:solidFill>
                  <a:latin typeface="Frutiger 65 Bold" pitchFamily="34" charset="0"/>
                </a:rPr>
                <a:t>Simulators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842" y="3815046"/>
              <a:ext cx="483414" cy="483414"/>
            </a:xfrm>
            <a:prstGeom prst="rect">
              <a:avLst/>
            </a:prstGeom>
          </p:spPr>
        </p:pic>
      </p:grpSp>
      <p:cxnSp>
        <p:nvCxnSpPr>
          <p:cNvPr id="51" name="40 Conector recto"/>
          <p:cNvCxnSpPr/>
          <p:nvPr/>
        </p:nvCxnSpPr>
        <p:spPr>
          <a:xfrm>
            <a:off x="5355115" y="3662822"/>
            <a:ext cx="3200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80726" y="3143002"/>
            <a:ext cx="435243" cy="435243"/>
            <a:chOff x="4580726" y="3143002"/>
            <a:chExt cx="435243" cy="435243"/>
          </a:xfrm>
        </p:grpSpPr>
        <p:pic>
          <p:nvPicPr>
            <p:cNvPr id="1026" name="Picture 2" descr="Resultado de imagen para video icon 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4" t="30428" r="21426" b="28231"/>
            <a:stretch/>
          </p:blipFill>
          <p:spPr bwMode="auto">
            <a:xfrm>
              <a:off x="4728904" y="3246323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580726" y="3143002"/>
              <a:ext cx="435243" cy="4352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105 CuadroTexto"/>
          <p:cNvSpPr txBox="1"/>
          <p:nvPr/>
        </p:nvSpPr>
        <p:spPr>
          <a:xfrm>
            <a:off x="5245224" y="3150438"/>
            <a:ext cx="31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prstClr val="white"/>
                </a:solidFill>
                <a:latin typeface="Frutiger 65 Bold" pitchFamily="34" charset="0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3662180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4800" cy="1524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1143000"/>
            <a:ext cx="685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500" spc="-150" dirty="0">
                <a:latin typeface="Frutiger 45 Light" pitchFamily="34" charset="0"/>
              </a:rPr>
              <a:t>BASIC CLASSROOM TRAINING MATERIALS</a:t>
            </a:r>
            <a:endParaRPr lang="en-US" sz="2500" spc="-150" dirty="0">
              <a:latin typeface="Frutiger 45 Light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1000" y="670560"/>
            <a:ext cx="7010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latin typeface="Frutiger 65 Bold" pitchFamily="34" charset="0"/>
              </a:rPr>
              <a:t>LEARNING METHODOLOGIES</a:t>
            </a:r>
            <a:endParaRPr lang="en-US" sz="4000" spc="-150" dirty="0">
              <a:latin typeface="Frutiger 65 Bold" pitchFamily="34" charset="0"/>
            </a:endParaRPr>
          </a:p>
        </p:txBody>
      </p:sp>
      <p:grpSp>
        <p:nvGrpSpPr>
          <p:cNvPr id="34" name="33 Grupo"/>
          <p:cNvGrpSpPr/>
          <p:nvPr/>
        </p:nvGrpSpPr>
        <p:grpSpPr>
          <a:xfrm>
            <a:off x="1066800" y="1828800"/>
            <a:ext cx="2057400" cy="5029200"/>
            <a:chOff x="457200" y="1828800"/>
            <a:chExt cx="2057400" cy="5029200"/>
          </a:xfrm>
          <a:solidFill>
            <a:srgbClr val="CC0066"/>
          </a:solidFill>
        </p:grpSpPr>
        <p:sp>
          <p:nvSpPr>
            <p:cNvPr id="17" name="16 Rectángulo"/>
            <p:cNvSpPr/>
            <p:nvPr/>
          </p:nvSpPr>
          <p:spPr>
            <a:xfrm>
              <a:off x="457200" y="1828800"/>
              <a:ext cx="2057400" cy="5029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92" y="4885376"/>
              <a:ext cx="1162016" cy="6962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678" y="2762278"/>
              <a:ext cx="1442444" cy="9781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76" y="3829050"/>
              <a:ext cx="1434248" cy="9597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94" y="5674911"/>
              <a:ext cx="1434012" cy="9544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66 CuadroTexto"/>
            <p:cNvSpPr txBox="1"/>
            <p:nvPr/>
          </p:nvSpPr>
          <p:spPr>
            <a:xfrm>
              <a:off x="619124" y="1981201"/>
              <a:ext cx="181927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s-AR" sz="2000" spc="-150" dirty="0">
                  <a:solidFill>
                    <a:schemeClr val="bg1"/>
                  </a:solidFill>
                  <a:latin typeface="Frutiger 65 Bold" pitchFamily="34" charset="0"/>
                </a:rPr>
                <a:t>INSTRUCTOR PRESENTATION</a:t>
              </a:r>
              <a:endParaRPr lang="en-US" sz="2000" spc="-150" dirty="0">
                <a:solidFill>
                  <a:schemeClr val="bg1"/>
                </a:solidFill>
                <a:latin typeface="Frutiger 65 Bold" pitchFamily="34" charset="0"/>
              </a:endParaRP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3543300" y="1828800"/>
            <a:ext cx="2057400" cy="5029200"/>
            <a:chOff x="3505200" y="1828800"/>
            <a:chExt cx="2057400" cy="5029200"/>
          </a:xfrm>
          <a:solidFill>
            <a:srgbClr val="CC0066"/>
          </a:solidFill>
        </p:grpSpPr>
        <p:sp>
          <p:nvSpPr>
            <p:cNvPr id="28" name="27 Rectángulo"/>
            <p:cNvSpPr/>
            <p:nvPr/>
          </p:nvSpPr>
          <p:spPr>
            <a:xfrm>
              <a:off x="3505200" y="1828800"/>
              <a:ext cx="2057400" cy="5029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863" y="2733675"/>
              <a:ext cx="1356074" cy="18058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494" y="4638675"/>
              <a:ext cx="1366813" cy="1981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66 CuadroTexto"/>
            <p:cNvSpPr txBox="1"/>
            <p:nvPr/>
          </p:nvSpPr>
          <p:spPr>
            <a:xfrm>
              <a:off x="3609975" y="1981200"/>
              <a:ext cx="181927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s-AR" sz="2000" spc="-150" dirty="0">
                  <a:solidFill>
                    <a:schemeClr val="bg1"/>
                  </a:solidFill>
                  <a:latin typeface="Frutiger 65 Bold" pitchFamily="34" charset="0"/>
                </a:rPr>
                <a:t>COURSEBOOK</a:t>
              </a:r>
              <a:endParaRPr lang="en-US" sz="2000" spc="-150" dirty="0">
                <a:solidFill>
                  <a:schemeClr val="bg1"/>
                </a:solidFill>
                <a:latin typeface="Frutiger 65 Bold" pitchFamily="34" charset="0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6019800" y="1828800"/>
            <a:ext cx="2057400" cy="5029200"/>
            <a:chOff x="6096000" y="1828800"/>
            <a:chExt cx="2057400" cy="5029200"/>
          </a:xfrm>
          <a:solidFill>
            <a:srgbClr val="CC0066"/>
          </a:solidFill>
        </p:grpSpPr>
        <p:sp>
          <p:nvSpPr>
            <p:cNvPr id="30" name="29 Rectángulo"/>
            <p:cNvSpPr/>
            <p:nvPr/>
          </p:nvSpPr>
          <p:spPr>
            <a:xfrm>
              <a:off x="6096000" y="1828800"/>
              <a:ext cx="2057400" cy="5029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167" y="2733675"/>
              <a:ext cx="1353312" cy="17109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75" y="4543400"/>
              <a:ext cx="1356896" cy="16764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66 CuadroTexto"/>
            <p:cNvSpPr txBox="1"/>
            <p:nvPr/>
          </p:nvSpPr>
          <p:spPr>
            <a:xfrm>
              <a:off x="6248400" y="1981201"/>
              <a:ext cx="1752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s-AR" sz="2000" spc="-150" dirty="0">
                  <a:solidFill>
                    <a:schemeClr val="bg1"/>
                  </a:solidFill>
                  <a:latin typeface="Frutiger 65 Bold" pitchFamily="34" charset="0"/>
                </a:rPr>
                <a:t>INSTRUCTOR GUIDE</a:t>
              </a:r>
              <a:endParaRPr lang="en-US" sz="2000" spc="-150" dirty="0">
                <a:solidFill>
                  <a:schemeClr val="bg1"/>
                </a:solidFill>
                <a:latin typeface="Frutiger 65 Bold" pitchFamily="34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38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67 Rectángulo"/>
          <p:cNvSpPr/>
          <p:nvPr/>
        </p:nvSpPr>
        <p:spPr>
          <a:xfrm>
            <a:off x="0" y="3962400"/>
            <a:ext cx="91440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381000" y="1143000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chemeClr val="bg1"/>
                </a:solidFill>
                <a:latin typeface="Frutiger 45 Light" pitchFamily="34" charset="0"/>
              </a:rPr>
              <a:t>MOOCs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1000" y="670560"/>
            <a:ext cx="70104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chemeClr val="bg1"/>
                </a:solidFill>
                <a:latin typeface="Frutiger 65 Bold" pitchFamily="34" charset="0"/>
              </a:rPr>
              <a:t>LEARNING METHODOLOGIES</a:t>
            </a:r>
            <a:endParaRPr lang="en-US" sz="4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grpSp>
        <p:nvGrpSpPr>
          <p:cNvPr id="24" name="Group 15"/>
          <p:cNvGrpSpPr/>
          <p:nvPr/>
        </p:nvGrpSpPr>
        <p:grpSpPr>
          <a:xfrm>
            <a:off x="2312531" y="5264923"/>
            <a:ext cx="4434602" cy="434839"/>
            <a:chOff x="1246689" y="900490"/>
            <a:chExt cx="4403495" cy="464754"/>
          </a:xfrm>
        </p:grpSpPr>
        <p:pic>
          <p:nvPicPr>
            <p:cNvPr id="65" name="Picture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6689" y="900490"/>
              <a:ext cx="3141260" cy="464754"/>
            </a:xfrm>
            <a:prstGeom prst="rect">
              <a:avLst/>
            </a:prstGeom>
          </p:spPr>
        </p:pic>
        <p:pic>
          <p:nvPicPr>
            <p:cNvPr id="67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4458" y="941863"/>
              <a:ext cx="825726" cy="382008"/>
            </a:xfrm>
            <a:prstGeom prst="rect">
              <a:avLst/>
            </a:prstGeom>
          </p:spPr>
        </p:pic>
      </p:grpSp>
      <p:sp>
        <p:nvSpPr>
          <p:cNvPr id="48" name="Rectangle 93"/>
          <p:cNvSpPr/>
          <p:nvPr/>
        </p:nvSpPr>
        <p:spPr>
          <a:xfrm>
            <a:off x="393163" y="1984027"/>
            <a:ext cx="5522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utiger 45 Light" pitchFamily="34" charset="0"/>
              </a:rPr>
              <a:t>By joining </a:t>
            </a:r>
            <a:r>
              <a:rPr lang="en-US" dirty="0" err="1">
                <a:solidFill>
                  <a:schemeClr val="bg1"/>
                </a:solidFill>
                <a:latin typeface="Frutiger 45 Light" pitchFamily="34" charset="0"/>
              </a:rPr>
              <a:t>edX</a:t>
            </a:r>
            <a:r>
              <a:rPr lang="en-US" dirty="0">
                <a:solidFill>
                  <a:schemeClr val="bg1"/>
                </a:solidFill>
                <a:latin typeface="Frutiger 45 Light" pitchFamily="34" charset="0"/>
              </a:rPr>
              <a:t>, Tenaris has placed itself at the pinnacle of educational innovation with universities like </a:t>
            </a:r>
          </a:p>
          <a:p>
            <a:r>
              <a:rPr lang="en-US" dirty="0">
                <a:solidFill>
                  <a:schemeClr val="bg1"/>
                </a:solidFill>
                <a:latin typeface="Frutiger 45 Light" pitchFamily="34" charset="0"/>
              </a:rPr>
              <a:t>Harvard and MIT and other institutions. </a:t>
            </a:r>
          </a:p>
        </p:txBody>
      </p:sp>
      <p:pic>
        <p:nvPicPr>
          <p:cNvPr id="50" name="Picture 2" descr="http://cdn1.anunico-st.com/foto/2015/02/escuela_tecnica_roberto_rocca-cb3a15a58ce6d2a6b2d9d00b1e765355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6695" y="4245305"/>
            <a:ext cx="1223691" cy="6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aimmgmzacatecas.com/wp-content/uploads/2014/10/ternium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496" y="4394959"/>
            <a:ext cx="1133285" cy="5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s://es.steeluniversity.org/img/steel_logo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407" y="4424916"/>
            <a:ext cx="1722294" cy="2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twisterpiling.com/img/twister_certification_cwa.png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1933" y="4280957"/>
            <a:ext cx="2003557" cy="53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s://www.sheffield.ac.uk/ourplan/wp-content/uploads/2015/11/TUOS_Logo_CMYK.png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20" y="4186493"/>
            <a:ext cx="1721634" cy="6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00"/>
          <p:cNvGrpSpPr/>
          <p:nvPr/>
        </p:nvGrpSpPr>
        <p:grpSpPr>
          <a:xfrm>
            <a:off x="6068529" y="1524000"/>
            <a:ext cx="3075472" cy="2745524"/>
            <a:chOff x="5622925" y="881063"/>
            <a:chExt cx="6570662" cy="5861050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5649913" y="4852988"/>
              <a:ext cx="60325" cy="65088"/>
            </a:xfrm>
            <a:custGeom>
              <a:avLst/>
              <a:gdLst>
                <a:gd name="T0" fmla="*/ 14 w 26"/>
                <a:gd name="T1" fmla="*/ 28 h 28"/>
                <a:gd name="T2" fmla="*/ 0 w 26"/>
                <a:gd name="T3" fmla="*/ 28 h 28"/>
                <a:gd name="T4" fmla="*/ 0 w 26"/>
                <a:gd name="T5" fmla="*/ 13 h 28"/>
                <a:gd name="T6" fmla="*/ 12 w 26"/>
                <a:gd name="T7" fmla="*/ 0 h 28"/>
                <a:gd name="T8" fmla="*/ 12 w 26"/>
                <a:gd name="T9" fmla="*/ 0 h 28"/>
                <a:gd name="T10" fmla="*/ 21 w 26"/>
                <a:gd name="T11" fmla="*/ 5 h 28"/>
                <a:gd name="T12" fmla="*/ 26 w 26"/>
                <a:gd name="T13" fmla="*/ 15 h 28"/>
                <a:gd name="T14" fmla="*/ 14 w 2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1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9" y="2"/>
                    <a:pt x="21" y="5"/>
                  </a:cubicBezTo>
                  <a:cubicBezTo>
                    <a:pt x="24" y="7"/>
                    <a:pt x="26" y="11"/>
                    <a:pt x="26" y="15"/>
                  </a:cubicBezTo>
                  <a:cubicBezTo>
                    <a:pt x="26" y="22"/>
                    <a:pt x="21" y="28"/>
                    <a:pt x="1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5622925" y="881063"/>
              <a:ext cx="2555875" cy="3898900"/>
            </a:xfrm>
            <a:custGeom>
              <a:avLst/>
              <a:gdLst>
                <a:gd name="T0" fmla="*/ 1084 w 1108"/>
                <a:gd name="T1" fmla="*/ 1689 h 1689"/>
                <a:gd name="T2" fmla="*/ 1084 w 1108"/>
                <a:gd name="T3" fmla="*/ 1629 h 1689"/>
                <a:gd name="T4" fmla="*/ 23 w 1108"/>
                <a:gd name="T5" fmla="*/ 1629 h 1689"/>
                <a:gd name="T6" fmla="*/ 1085 w 1108"/>
                <a:gd name="T7" fmla="*/ 1569 h 1689"/>
                <a:gd name="T8" fmla="*/ 22 w 1108"/>
                <a:gd name="T9" fmla="*/ 1569 h 1689"/>
                <a:gd name="T10" fmla="*/ 1085 w 1108"/>
                <a:gd name="T11" fmla="*/ 1509 h 1689"/>
                <a:gd name="T12" fmla="*/ 10 w 1108"/>
                <a:gd name="T13" fmla="*/ 1497 h 1689"/>
                <a:gd name="T14" fmla="*/ 1074 w 1108"/>
                <a:gd name="T15" fmla="*/ 1437 h 1689"/>
                <a:gd name="T16" fmla="*/ 21 w 1108"/>
                <a:gd name="T17" fmla="*/ 1421 h 1689"/>
                <a:gd name="T18" fmla="*/ 1075 w 1108"/>
                <a:gd name="T19" fmla="*/ 1373 h 1689"/>
                <a:gd name="T20" fmla="*/ 20 w 1108"/>
                <a:gd name="T21" fmla="*/ 1361 h 1689"/>
                <a:gd name="T22" fmla="*/ 1075 w 1108"/>
                <a:gd name="T23" fmla="*/ 1313 h 1689"/>
                <a:gd name="T24" fmla="*/ 20 w 1108"/>
                <a:gd name="T25" fmla="*/ 1301 h 1689"/>
                <a:gd name="T26" fmla="*/ 1076 w 1108"/>
                <a:gd name="T27" fmla="*/ 1253 h 1689"/>
                <a:gd name="T28" fmla="*/ 19 w 1108"/>
                <a:gd name="T29" fmla="*/ 1241 h 1689"/>
                <a:gd name="T30" fmla="*/ 1088 w 1108"/>
                <a:gd name="T31" fmla="*/ 1181 h 1689"/>
                <a:gd name="T32" fmla="*/ 31 w 1108"/>
                <a:gd name="T33" fmla="*/ 1197 h 1689"/>
                <a:gd name="T34" fmla="*/ 19 w 1108"/>
                <a:gd name="T35" fmla="*/ 1149 h 1689"/>
                <a:gd name="T36" fmla="*/ 1101 w 1108"/>
                <a:gd name="T37" fmla="*/ 1137 h 1689"/>
                <a:gd name="T38" fmla="*/ 18 w 1108"/>
                <a:gd name="T39" fmla="*/ 1089 h 1689"/>
                <a:gd name="T40" fmla="*/ 1089 w 1108"/>
                <a:gd name="T41" fmla="*/ 1089 h 1689"/>
                <a:gd name="T42" fmla="*/ 1090 w 1108"/>
                <a:gd name="T43" fmla="*/ 1029 h 1689"/>
                <a:gd name="T44" fmla="*/ 18 w 1108"/>
                <a:gd name="T45" fmla="*/ 1029 h 1689"/>
                <a:gd name="T46" fmla="*/ 17 w 1108"/>
                <a:gd name="T47" fmla="*/ 969 h 1689"/>
                <a:gd name="T48" fmla="*/ 1091 w 1108"/>
                <a:gd name="T49" fmla="*/ 909 h 1689"/>
                <a:gd name="T50" fmla="*/ 17 w 1108"/>
                <a:gd name="T51" fmla="*/ 909 h 1689"/>
                <a:gd name="T52" fmla="*/ 1091 w 1108"/>
                <a:gd name="T53" fmla="*/ 849 h 1689"/>
                <a:gd name="T54" fmla="*/ 16 w 1108"/>
                <a:gd name="T55" fmla="*/ 849 h 1689"/>
                <a:gd name="T56" fmla="*/ 1092 w 1108"/>
                <a:gd name="T57" fmla="*/ 789 h 1689"/>
                <a:gd name="T58" fmla="*/ 16 w 1108"/>
                <a:gd name="T59" fmla="*/ 777 h 1689"/>
                <a:gd name="T60" fmla="*/ 1080 w 1108"/>
                <a:gd name="T61" fmla="*/ 717 h 1689"/>
                <a:gd name="T62" fmla="*/ 3 w 1108"/>
                <a:gd name="T63" fmla="*/ 717 h 1689"/>
                <a:gd name="T64" fmla="*/ 1081 w 1108"/>
                <a:gd name="T65" fmla="*/ 653 h 1689"/>
                <a:gd name="T66" fmla="*/ 14 w 1108"/>
                <a:gd name="T67" fmla="*/ 641 h 1689"/>
                <a:gd name="T68" fmla="*/ 1081 w 1108"/>
                <a:gd name="T69" fmla="*/ 593 h 1689"/>
                <a:gd name="T70" fmla="*/ 26 w 1108"/>
                <a:gd name="T71" fmla="*/ 593 h 1689"/>
                <a:gd name="T72" fmla="*/ 1094 w 1108"/>
                <a:gd name="T73" fmla="*/ 521 h 1689"/>
                <a:gd name="T74" fmla="*/ 25 w 1108"/>
                <a:gd name="T75" fmla="*/ 537 h 1689"/>
                <a:gd name="T76" fmla="*/ 1094 w 1108"/>
                <a:gd name="T77" fmla="*/ 489 h 1689"/>
                <a:gd name="T78" fmla="*/ 1095 w 1108"/>
                <a:gd name="T79" fmla="*/ 429 h 1689"/>
                <a:gd name="T80" fmla="*/ 0 w 1108"/>
                <a:gd name="T81" fmla="*/ 418 h 1689"/>
                <a:gd name="T82" fmla="*/ 1096 w 1108"/>
                <a:gd name="T83" fmla="*/ 369 h 1689"/>
                <a:gd name="T84" fmla="*/ 0 w 1108"/>
                <a:gd name="T85" fmla="*/ 357 h 1689"/>
                <a:gd name="T86" fmla="*/ 1075 w 1108"/>
                <a:gd name="T87" fmla="*/ 304 h 1689"/>
                <a:gd name="T88" fmla="*/ 13 w 1108"/>
                <a:gd name="T89" fmla="*/ 290 h 1689"/>
                <a:gd name="T90" fmla="*/ 1058 w 1108"/>
                <a:gd name="T91" fmla="*/ 242 h 1689"/>
                <a:gd name="T92" fmla="*/ 68 w 1108"/>
                <a:gd name="T93" fmla="*/ 257 h 1689"/>
                <a:gd name="T94" fmla="*/ 1020 w 1108"/>
                <a:gd name="T95" fmla="*/ 216 h 1689"/>
                <a:gd name="T96" fmla="*/ 96 w 1108"/>
                <a:gd name="T97" fmla="*/ 219 h 1689"/>
                <a:gd name="T98" fmla="*/ 140 w 1108"/>
                <a:gd name="T99" fmla="*/ 178 h 1689"/>
                <a:gd name="T100" fmla="*/ 914 w 1108"/>
                <a:gd name="T101" fmla="*/ 139 h 1689"/>
                <a:gd name="T102" fmla="*/ 180 w 1108"/>
                <a:gd name="T103" fmla="*/ 119 h 1689"/>
                <a:gd name="T104" fmla="*/ 857 w 1108"/>
                <a:gd name="T105" fmla="*/ 89 h 1689"/>
                <a:gd name="T106" fmla="*/ 251 w 1108"/>
                <a:gd name="T107" fmla="*/ 89 h 1689"/>
                <a:gd name="T108" fmla="*/ 822 w 1108"/>
                <a:gd name="T109" fmla="*/ 58 h 1689"/>
                <a:gd name="T110" fmla="*/ 295 w 1108"/>
                <a:gd name="T111" fmla="*/ 80 h 1689"/>
                <a:gd name="T112" fmla="*/ 762 w 1108"/>
                <a:gd name="T113" fmla="*/ 59 h 1689"/>
                <a:gd name="T114" fmla="*/ 704 w 1108"/>
                <a:gd name="T115" fmla="*/ 42 h 1689"/>
                <a:gd name="T116" fmla="*/ 392 w 1108"/>
                <a:gd name="T117" fmla="*/ 33 h 1689"/>
                <a:gd name="T118" fmla="*/ 640 w 1108"/>
                <a:gd name="T119" fmla="*/ 30 h 1689"/>
                <a:gd name="T120" fmla="*/ 465 w 1108"/>
                <a:gd name="T121" fmla="*/ 6 h 1689"/>
                <a:gd name="T122" fmla="*/ 582 w 1108"/>
                <a:gd name="T123" fmla="*/ 1 h 1689"/>
                <a:gd name="T124" fmla="*/ 526 w 1108"/>
                <a:gd name="T125" fmla="*/ 24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8" h="1689">
                  <a:moveTo>
                    <a:pt x="1084" y="1689"/>
                  </a:moveTo>
                  <a:cubicBezTo>
                    <a:pt x="1084" y="1689"/>
                    <a:pt x="1084" y="1689"/>
                    <a:pt x="1084" y="1689"/>
                  </a:cubicBezTo>
                  <a:cubicBezTo>
                    <a:pt x="1077" y="1689"/>
                    <a:pt x="1072" y="1684"/>
                    <a:pt x="1072" y="1677"/>
                  </a:cubicBezTo>
                  <a:cubicBezTo>
                    <a:pt x="1072" y="1673"/>
                    <a:pt x="1072" y="1673"/>
                    <a:pt x="1072" y="1673"/>
                  </a:cubicBezTo>
                  <a:cubicBezTo>
                    <a:pt x="1072" y="1666"/>
                    <a:pt x="1077" y="1661"/>
                    <a:pt x="1084" y="1661"/>
                  </a:cubicBezTo>
                  <a:cubicBezTo>
                    <a:pt x="1084" y="1661"/>
                    <a:pt x="1084" y="1661"/>
                    <a:pt x="1084" y="1661"/>
                  </a:cubicBezTo>
                  <a:cubicBezTo>
                    <a:pt x="1091" y="1661"/>
                    <a:pt x="1096" y="1667"/>
                    <a:pt x="1096" y="1673"/>
                  </a:cubicBezTo>
                  <a:cubicBezTo>
                    <a:pt x="1096" y="1677"/>
                    <a:pt x="1096" y="1677"/>
                    <a:pt x="1096" y="1677"/>
                  </a:cubicBezTo>
                  <a:cubicBezTo>
                    <a:pt x="1096" y="1684"/>
                    <a:pt x="1090" y="1689"/>
                    <a:pt x="1084" y="1689"/>
                  </a:cubicBezTo>
                  <a:moveTo>
                    <a:pt x="23" y="1689"/>
                  </a:moveTo>
                  <a:cubicBezTo>
                    <a:pt x="17" y="1689"/>
                    <a:pt x="11" y="1684"/>
                    <a:pt x="11" y="1677"/>
                  </a:cubicBezTo>
                  <a:cubicBezTo>
                    <a:pt x="11" y="1673"/>
                    <a:pt x="11" y="1673"/>
                    <a:pt x="11" y="1673"/>
                  </a:cubicBezTo>
                  <a:cubicBezTo>
                    <a:pt x="11" y="1667"/>
                    <a:pt x="17" y="1661"/>
                    <a:pt x="23" y="1661"/>
                  </a:cubicBezTo>
                  <a:cubicBezTo>
                    <a:pt x="30" y="1661"/>
                    <a:pt x="35" y="1666"/>
                    <a:pt x="35" y="1673"/>
                  </a:cubicBezTo>
                  <a:cubicBezTo>
                    <a:pt x="35" y="1677"/>
                    <a:pt x="35" y="1677"/>
                    <a:pt x="35" y="1677"/>
                  </a:cubicBezTo>
                  <a:cubicBezTo>
                    <a:pt x="35" y="1684"/>
                    <a:pt x="30" y="1689"/>
                    <a:pt x="24" y="1689"/>
                  </a:cubicBezTo>
                  <a:cubicBezTo>
                    <a:pt x="23" y="1689"/>
                    <a:pt x="23" y="1689"/>
                    <a:pt x="23" y="1689"/>
                  </a:cubicBezTo>
                  <a:moveTo>
                    <a:pt x="1084" y="1629"/>
                  </a:moveTo>
                  <a:cubicBezTo>
                    <a:pt x="1084" y="1629"/>
                    <a:pt x="1084" y="1629"/>
                    <a:pt x="1084" y="1629"/>
                  </a:cubicBezTo>
                  <a:cubicBezTo>
                    <a:pt x="1078" y="1629"/>
                    <a:pt x="1072" y="1624"/>
                    <a:pt x="1072" y="1617"/>
                  </a:cubicBezTo>
                  <a:cubicBezTo>
                    <a:pt x="1072" y="1613"/>
                    <a:pt x="1072" y="1613"/>
                    <a:pt x="1072" y="1613"/>
                  </a:cubicBezTo>
                  <a:cubicBezTo>
                    <a:pt x="1073" y="1606"/>
                    <a:pt x="1078" y="1601"/>
                    <a:pt x="1084" y="1601"/>
                  </a:cubicBezTo>
                  <a:cubicBezTo>
                    <a:pt x="1085" y="1601"/>
                    <a:pt x="1085" y="1601"/>
                    <a:pt x="1085" y="1601"/>
                  </a:cubicBezTo>
                  <a:cubicBezTo>
                    <a:pt x="1091" y="1601"/>
                    <a:pt x="1097" y="1607"/>
                    <a:pt x="1096" y="1613"/>
                  </a:cubicBezTo>
                  <a:cubicBezTo>
                    <a:pt x="1096" y="1617"/>
                    <a:pt x="1096" y="1617"/>
                    <a:pt x="1096" y="1617"/>
                  </a:cubicBezTo>
                  <a:cubicBezTo>
                    <a:pt x="1096" y="1624"/>
                    <a:pt x="1091" y="1629"/>
                    <a:pt x="1084" y="1629"/>
                  </a:cubicBezTo>
                  <a:moveTo>
                    <a:pt x="23" y="1629"/>
                  </a:moveTo>
                  <a:cubicBezTo>
                    <a:pt x="16" y="1629"/>
                    <a:pt x="11" y="1624"/>
                    <a:pt x="11" y="1617"/>
                  </a:cubicBezTo>
                  <a:cubicBezTo>
                    <a:pt x="11" y="1613"/>
                    <a:pt x="11" y="1613"/>
                    <a:pt x="11" y="1613"/>
                  </a:cubicBezTo>
                  <a:cubicBezTo>
                    <a:pt x="11" y="1607"/>
                    <a:pt x="16" y="1601"/>
                    <a:pt x="23" y="1601"/>
                  </a:cubicBezTo>
                  <a:cubicBezTo>
                    <a:pt x="23" y="1601"/>
                    <a:pt x="23" y="1601"/>
                    <a:pt x="23" y="1601"/>
                  </a:cubicBezTo>
                  <a:cubicBezTo>
                    <a:pt x="29" y="1601"/>
                    <a:pt x="35" y="1606"/>
                    <a:pt x="35" y="1613"/>
                  </a:cubicBezTo>
                  <a:cubicBezTo>
                    <a:pt x="35" y="1617"/>
                    <a:pt x="35" y="1617"/>
                    <a:pt x="35" y="1617"/>
                  </a:cubicBezTo>
                  <a:cubicBezTo>
                    <a:pt x="35" y="1624"/>
                    <a:pt x="30" y="1629"/>
                    <a:pt x="23" y="1629"/>
                  </a:cubicBezTo>
                  <a:cubicBezTo>
                    <a:pt x="23" y="1629"/>
                    <a:pt x="23" y="1629"/>
                    <a:pt x="23" y="1629"/>
                  </a:cubicBezTo>
                  <a:moveTo>
                    <a:pt x="1085" y="1569"/>
                  </a:moveTo>
                  <a:cubicBezTo>
                    <a:pt x="1085" y="1569"/>
                    <a:pt x="1085" y="1569"/>
                    <a:pt x="1085" y="1569"/>
                  </a:cubicBezTo>
                  <a:cubicBezTo>
                    <a:pt x="1078" y="1569"/>
                    <a:pt x="1073" y="1564"/>
                    <a:pt x="1073" y="1557"/>
                  </a:cubicBezTo>
                  <a:cubicBezTo>
                    <a:pt x="1073" y="1553"/>
                    <a:pt x="1073" y="1553"/>
                    <a:pt x="1073" y="1553"/>
                  </a:cubicBezTo>
                  <a:cubicBezTo>
                    <a:pt x="1073" y="1546"/>
                    <a:pt x="1078" y="1541"/>
                    <a:pt x="1085" y="1541"/>
                  </a:cubicBezTo>
                  <a:cubicBezTo>
                    <a:pt x="1085" y="1541"/>
                    <a:pt x="1085" y="1541"/>
                    <a:pt x="1085" y="1541"/>
                  </a:cubicBezTo>
                  <a:cubicBezTo>
                    <a:pt x="1092" y="1541"/>
                    <a:pt x="1097" y="1547"/>
                    <a:pt x="1097" y="1553"/>
                  </a:cubicBezTo>
                  <a:cubicBezTo>
                    <a:pt x="1097" y="1557"/>
                    <a:pt x="1097" y="1557"/>
                    <a:pt x="1097" y="1557"/>
                  </a:cubicBezTo>
                  <a:cubicBezTo>
                    <a:pt x="1097" y="1564"/>
                    <a:pt x="1092" y="1569"/>
                    <a:pt x="1085" y="1569"/>
                  </a:cubicBezTo>
                  <a:moveTo>
                    <a:pt x="22" y="1569"/>
                  </a:moveTo>
                  <a:cubicBezTo>
                    <a:pt x="16" y="1569"/>
                    <a:pt x="10" y="1564"/>
                    <a:pt x="10" y="1557"/>
                  </a:cubicBezTo>
                  <a:cubicBezTo>
                    <a:pt x="10" y="1553"/>
                    <a:pt x="10" y="1553"/>
                    <a:pt x="10" y="1553"/>
                  </a:cubicBezTo>
                  <a:cubicBezTo>
                    <a:pt x="10" y="1547"/>
                    <a:pt x="15" y="1541"/>
                    <a:pt x="22" y="1541"/>
                  </a:cubicBezTo>
                  <a:cubicBezTo>
                    <a:pt x="29" y="1541"/>
                    <a:pt x="34" y="1546"/>
                    <a:pt x="34" y="1553"/>
                  </a:cubicBezTo>
                  <a:cubicBezTo>
                    <a:pt x="34" y="1557"/>
                    <a:pt x="34" y="1557"/>
                    <a:pt x="34" y="1557"/>
                  </a:cubicBezTo>
                  <a:cubicBezTo>
                    <a:pt x="34" y="1564"/>
                    <a:pt x="29" y="1569"/>
                    <a:pt x="22" y="1569"/>
                  </a:cubicBezTo>
                  <a:cubicBezTo>
                    <a:pt x="22" y="1569"/>
                    <a:pt x="22" y="1569"/>
                    <a:pt x="22" y="1569"/>
                  </a:cubicBezTo>
                  <a:moveTo>
                    <a:pt x="1086" y="1509"/>
                  </a:moveTo>
                  <a:cubicBezTo>
                    <a:pt x="1085" y="1509"/>
                    <a:pt x="1085" y="1509"/>
                    <a:pt x="1085" y="1509"/>
                  </a:cubicBezTo>
                  <a:cubicBezTo>
                    <a:pt x="1079" y="1509"/>
                    <a:pt x="1074" y="1504"/>
                    <a:pt x="1074" y="1497"/>
                  </a:cubicBezTo>
                  <a:cubicBezTo>
                    <a:pt x="1074" y="1493"/>
                    <a:pt x="1074" y="1493"/>
                    <a:pt x="1074" y="1493"/>
                  </a:cubicBezTo>
                  <a:cubicBezTo>
                    <a:pt x="1074" y="1486"/>
                    <a:pt x="1079" y="1481"/>
                    <a:pt x="1086" y="1481"/>
                  </a:cubicBezTo>
                  <a:cubicBezTo>
                    <a:pt x="1086" y="1481"/>
                    <a:pt x="1086" y="1481"/>
                    <a:pt x="1086" y="1481"/>
                  </a:cubicBezTo>
                  <a:cubicBezTo>
                    <a:pt x="1092" y="1481"/>
                    <a:pt x="1098" y="1487"/>
                    <a:pt x="1098" y="1493"/>
                  </a:cubicBezTo>
                  <a:cubicBezTo>
                    <a:pt x="1098" y="1497"/>
                    <a:pt x="1098" y="1497"/>
                    <a:pt x="1098" y="1497"/>
                  </a:cubicBezTo>
                  <a:cubicBezTo>
                    <a:pt x="1098" y="1504"/>
                    <a:pt x="1092" y="1509"/>
                    <a:pt x="1086" y="1509"/>
                  </a:cubicBezTo>
                  <a:moveTo>
                    <a:pt x="22" y="1509"/>
                  </a:moveTo>
                  <a:cubicBezTo>
                    <a:pt x="15" y="1509"/>
                    <a:pt x="10" y="1504"/>
                    <a:pt x="10" y="1497"/>
                  </a:cubicBezTo>
                  <a:cubicBezTo>
                    <a:pt x="10" y="1493"/>
                    <a:pt x="10" y="1493"/>
                    <a:pt x="10" y="1493"/>
                  </a:cubicBezTo>
                  <a:cubicBezTo>
                    <a:pt x="10" y="1487"/>
                    <a:pt x="15" y="1481"/>
                    <a:pt x="21" y="1481"/>
                  </a:cubicBezTo>
                  <a:cubicBezTo>
                    <a:pt x="28" y="1481"/>
                    <a:pt x="34" y="1486"/>
                    <a:pt x="34" y="1493"/>
                  </a:cubicBezTo>
                  <a:cubicBezTo>
                    <a:pt x="34" y="1497"/>
                    <a:pt x="34" y="1497"/>
                    <a:pt x="34" y="1497"/>
                  </a:cubicBezTo>
                  <a:cubicBezTo>
                    <a:pt x="34" y="1504"/>
                    <a:pt x="28" y="1509"/>
                    <a:pt x="22" y="1509"/>
                  </a:cubicBezTo>
                  <a:cubicBezTo>
                    <a:pt x="22" y="1509"/>
                    <a:pt x="22" y="1509"/>
                    <a:pt x="22" y="1509"/>
                  </a:cubicBezTo>
                  <a:moveTo>
                    <a:pt x="1086" y="1449"/>
                  </a:moveTo>
                  <a:cubicBezTo>
                    <a:pt x="1086" y="1449"/>
                    <a:pt x="1086" y="1449"/>
                    <a:pt x="1086" y="1449"/>
                  </a:cubicBezTo>
                  <a:cubicBezTo>
                    <a:pt x="1079" y="1449"/>
                    <a:pt x="1074" y="1444"/>
                    <a:pt x="1074" y="1437"/>
                  </a:cubicBezTo>
                  <a:cubicBezTo>
                    <a:pt x="1074" y="1433"/>
                    <a:pt x="1074" y="1433"/>
                    <a:pt x="1074" y="1433"/>
                  </a:cubicBezTo>
                  <a:cubicBezTo>
                    <a:pt x="1074" y="1426"/>
                    <a:pt x="1080" y="1421"/>
                    <a:pt x="1086" y="1421"/>
                  </a:cubicBezTo>
                  <a:cubicBezTo>
                    <a:pt x="1093" y="1421"/>
                    <a:pt x="1098" y="1427"/>
                    <a:pt x="1098" y="1433"/>
                  </a:cubicBezTo>
                  <a:cubicBezTo>
                    <a:pt x="1098" y="1437"/>
                    <a:pt x="1098" y="1437"/>
                    <a:pt x="1098" y="1437"/>
                  </a:cubicBezTo>
                  <a:cubicBezTo>
                    <a:pt x="1098" y="1444"/>
                    <a:pt x="1093" y="1449"/>
                    <a:pt x="1086" y="1449"/>
                  </a:cubicBezTo>
                  <a:moveTo>
                    <a:pt x="21" y="1449"/>
                  </a:moveTo>
                  <a:cubicBezTo>
                    <a:pt x="15" y="1449"/>
                    <a:pt x="9" y="1444"/>
                    <a:pt x="9" y="1437"/>
                  </a:cubicBezTo>
                  <a:cubicBezTo>
                    <a:pt x="9" y="1433"/>
                    <a:pt x="9" y="1433"/>
                    <a:pt x="9" y="1433"/>
                  </a:cubicBezTo>
                  <a:cubicBezTo>
                    <a:pt x="9" y="1427"/>
                    <a:pt x="14" y="1421"/>
                    <a:pt x="21" y="1421"/>
                  </a:cubicBezTo>
                  <a:cubicBezTo>
                    <a:pt x="21" y="1421"/>
                    <a:pt x="21" y="1421"/>
                    <a:pt x="21" y="1421"/>
                  </a:cubicBezTo>
                  <a:cubicBezTo>
                    <a:pt x="28" y="1421"/>
                    <a:pt x="33" y="1426"/>
                    <a:pt x="33" y="1433"/>
                  </a:cubicBezTo>
                  <a:cubicBezTo>
                    <a:pt x="33" y="1437"/>
                    <a:pt x="33" y="1437"/>
                    <a:pt x="33" y="1437"/>
                  </a:cubicBezTo>
                  <a:cubicBezTo>
                    <a:pt x="33" y="1444"/>
                    <a:pt x="28" y="1449"/>
                    <a:pt x="21" y="1449"/>
                  </a:cubicBezTo>
                  <a:cubicBezTo>
                    <a:pt x="21" y="1449"/>
                    <a:pt x="21" y="1449"/>
                    <a:pt x="21" y="1449"/>
                  </a:cubicBezTo>
                  <a:moveTo>
                    <a:pt x="1087" y="1389"/>
                  </a:moveTo>
                  <a:cubicBezTo>
                    <a:pt x="1087" y="1389"/>
                    <a:pt x="1087" y="1389"/>
                    <a:pt x="1087" y="1389"/>
                  </a:cubicBezTo>
                  <a:cubicBezTo>
                    <a:pt x="1080" y="1389"/>
                    <a:pt x="1075" y="1384"/>
                    <a:pt x="1075" y="1377"/>
                  </a:cubicBezTo>
                  <a:cubicBezTo>
                    <a:pt x="1075" y="1373"/>
                    <a:pt x="1075" y="1373"/>
                    <a:pt x="1075" y="1373"/>
                  </a:cubicBezTo>
                  <a:cubicBezTo>
                    <a:pt x="1075" y="1366"/>
                    <a:pt x="1080" y="1361"/>
                    <a:pt x="1087" y="1361"/>
                  </a:cubicBezTo>
                  <a:cubicBezTo>
                    <a:pt x="1087" y="1361"/>
                    <a:pt x="1087" y="1361"/>
                    <a:pt x="1087" y="1361"/>
                  </a:cubicBezTo>
                  <a:cubicBezTo>
                    <a:pt x="1093" y="1361"/>
                    <a:pt x="1099" y="1367"/>
                    <a:pt x="1099" y="1373"/>
                  </a:cubicBezTo>
                  <a:cubicBezTo>
                    <a:pt x="1099" y="1377"/>
                    <a:pt x="1099" y="1377"/>
                    <a:pt x="1099" y="1377"/>
                  </a:cubicBezTo>
                  <a:cubicBezTo>
                    <a:pt x="1099" y="1384"/>
                    <a:pt x="1093" y="1389"/>
                    <a:pt x="1087" y="1389"/>
                  </a:cubicBezTo>
                  <a:moveTo>
                    <a:pt x="21" y="1389"/>
                  </a:moveTo>
                  <a:cubicBezTo>
                    <a:pt x="14" y="1389"/>
                    <a:pt x="9" y="1384"/>
                    <a:pt x="9" y="1377"/>
                  </a:cubicBezTo>
                  <a:cubicBezTo>
                    <a:pt x="9" y="1373"/>
                    <a:pt x="9" y="1373"/>
                    <a:pt x="9" y="1373"/>
                  </a:cubicBezTo>
                  <a:cubicBezTo>
                    <a:pt x="8" y="1367"/>
                    <a:pt x="14" y="1361"/>
                    <a:pt x="20" y="1361"/>
                  </a:cubicBezTo>
                  <a:cubicBezTo>
                    <a:pt x="21" y="1361"/>
                    <a:pt x="21" y="1361"/>
                    <a:pt x="21" y="1361"/>
                  </a:cubicBezTo>
                  <a:cubicBezTo>
                    <a:pt x="27" y="1361"/>
                    <a:pt x="32" y="1366"/>
                    <a:pt x="33" y="1373"/>
                  </a:cubicBezTo>
                  <a:cubicBezTo>
                    <a:pt x="33" y="1377"/>
                    <a:pt x="33" y="1377"/>
                    <a:pt x="33" y="1377"/>
                  </a:cubicBezTo>
                  <a:cubicBezTo>
                    <a:pt x="33" y="1384"/>
                    <a:pt x="27" y="1389"/>
                    <a:pt x="21" y="1389"/>
                  </a:cubicBezTo>
                  <a:cubicBezTo>
                    <a:pt x="21" y="1389"/>
                    <a:pt x="21" y="1389"/>
                    <a:pt x="21" y="1389"/>
                  </a:cubicBezTo>
                  <a:moveTo>
                    <a:pt x="1087" y="1329"/>
                  </a:moveTo>
                  <a:cubicBezTo>
                    <a:pt x="1087" y="1329"/>
                    <a:pt x="1087" y="1329"/>
                    <a:pt x="1087" y="1329"/>
                  </a:cubicBezTo>
                  <a:cubicBezTo>
                    <a:pt x="1080" y="1329"/>
                    <a:pt x="1075" y="1324"/>
                    <a:pt x="1075" y="1317"/>
                  </a:cubicBezTo>
                  <a:cubicBezTo>
                    <a:pt x="1075" y="1313"/>
                    <a:pt x="1075" y="1313"/>
                    <a:pt x="1075" y="1313"/>
                  </a:cubicBezTo>
                  <a:cubicBezTo>
                    <a:pt x="1075" y="1306"/>
                    <a:pt x="1081" y="1301"/>
                    <a:pt x="1087" y="1301"/>
                  </a:cubicBezTo>
                  <a:cubicBezTo>
                    <a:pt x="1087" y="1301"/>
                    <a:pt x="1087" y="1301"/>
                    <a:pt x="1087" y="1301"/>
                  </a:cubicBezTo>
                  <a:cubicBezTo>
                    <a:pt x="1094" y="1301"/>
                    <a:pt x="1099" y="1307"/>
                    <a:pt x="1099" y="1313"/>
                  </a:cubicBezTo>
                  <a:cubicBezTo>
                    <a:pt x="1099" y="1317"/>
                    <a:pt x="1099" y="1317"/>
                    <a:pt x="1099" y="1317"/>
                  </a:cubicBezTo>
                  <a:cubicBezTo>
                    <a:pt x="1099" y="1324"/>
                    <a:pt x="1094" y="1329"/>
                    <a:pt x="1087" y="1329"/>
                  </a:cubicBezTo>
                  <a:moveTo>
                    <a:pt x="20" y="1329"/>
                  </a:moveTo>
                  <a:cubicBezTo>
                    <a:pt x="13" y="1329"/>
                    <a:pt x="8" y="1324"/>
                    <a:pt x="8" y="1317"/>
                  </a:cubicBezTo>
                  <a:cubicBezTo>
                    <a:pt x="8" y="1313"/>
                    <a:pt x="8" y="1313"/>
                    <a:pt x="8" y="1313"/>
                  </a:cubicBezTo>
                  <a:cubicBezTo>
                    <a:pt x="8" y="1307"/>
                    <a:pt x="13" y="1301"/>
                    <a:pt x="20" y="1301"/>
                  </a:cubicBezTo>
                  <a:cubicBezTo>
                    <a:pt x="20" y="1301"/>
                    <a:pt x="20" y="1301"/>
                    <a:pt x="20" y="1301"/>
                  </a:cubicBezTo>
                  <a:cubicBezTo>
                    <a:pt x="27" y="1301"/>
                    <a:pt x="32" y="1306"/>
                    <a:pt x="32" y="1313"/>
                  </a:cubicBezTo>
                  <a:cubicBezTo>
                    <a:pt x="32" y="1317"/>
                    <a:pt x="32" y="1317"/>
                    <a:pt x="32" y="1317"/>
                  </a:cubicBezTo>
                  <a:cubicBezTo>
                    <a:pt x="32" y="1324"/>
                    <a:pt x="27" y="1329"/>
                    <a:pt x="20" y="1329"/>
                  </a:cubicBezTo>
                  <a:cubicBezTo>
                    <a:pt x="20" y="1329"/>
                    <a:pt x="20" y="1329"/>
                    <a:pt x="20" y="1329"/>
                  </a:cubicBezTo>
                  <a:moveTo>
                    <a:pt x="1088" y="1269"/>
                  </a:moveTo>
                  <a:cubicBezTo>
                    <a:pt x="1088" y="1269"/>
                    <a:pt x="1088" y="1269"/>
                    <a:pt x="1088" y="1269"/>
                  </a:cubicBezTo>
                  <a:cubicBezTo>
                    <a:pt x="1081" y="1269"/>
                    <a:pt x="1076" y="1264"/>
                    <a:pt x="1076" y="1257"/>
                  </a:cubicBezTo>
                  <a:cubicBezTo>
                    <a:pt x="1076" y="1253"/>
                    <a:pt x="1076" y="1253"/>
                    <a:pt x="1076" y="1253"/>
                  </a:cubicBezTo>
                  <a:cubicBezTo>
                    <a:pt x="1076" y="1246"/>
                    <a:pt x="1081" y="1241"/>
                    <a:pt x="1088" y="1241"/>
                  </a:cubicBezTo>
                  <a:cubicBezTo>
                    <a:pt x="1088" y="1241"/>
                    <a:pt x="1088" y="1241"/>
                    <a:pt x="1088" y="1241"/>
                  </a:cubicBezTo>
                  <a:cubicBezTo>
                    <a:pt x="1094" y="1241"/>
                    <a:pt x="1100" y="1247"/>
                    <a:pt x="1100" y="1253"/>
                  </a:cubicBezTo>
                  <a:cubicBezTo>
                    <a:pt x="1100" y="1257"/>
                    <a:pt x="1100" y="1257"/>
                    <a:pt x="1100" y="1257"/>
                  </a:cubicBezTo>
                  <a:cubicBezTo>
                    <a:pt x="1100" y="1264"/>
                    <a:pt x="1094" y="1269"/>
                    <a:pt x="1088" y="1269"/>
                  </a:cubicBezTo>
                  <a:moveTo>
                    <a:pt x="20" y="1269"/>
                  </a:moveTo>
                  <a:cubicBezTo>
                    <a:pt x="13" y="1269"/>
                    <a:pt x="8" y="1264"/>
                    <a:pt x="8" y="1257"/>
                  </a:cubicBezTo>
                  <a:cubicBezTo>
                    <a:pt x="7" y="1253"/>
                    <a:pt x="7" y="1253"/>
                    <a:pt x="7" y="1253"/>
                  </a:cubicBezTo>
                  <a:cubicBezTo>
                    <a:pt x="7" y="1247"/>
                    <a:pt x="13" y="1241"/>
                    <a:pt x="19" y="1241"/>
                  </a:cubicBezTo>
                  <a:cubicBezTo>
                    <a:pt x="26" y="1241"/>
                    <a:pt x="31" y="1247"/>
                    <a:pt x="31" y="1253"/>
                  </a:cubicBezTo>
                  <a:cubicBezTo>
                    <a:pt x="32" y="1257"/>
                    <a:pt x="32" y="1257"/>
                    <a:pt x="32" y="1257"/>
                  </a:cubicBezTo>
                  <a:cubicBezTo>
                    <a:pt x="32" y="1264"/>
                    <a:pt x="26" y="1269"/>
                    <a:pt x="20" y="1269"/>
                  </a:cubicBezTo>
                  <a:cubicBezTo>
                    <a:pt x="20" y="1269"/>
                    <a:pt x="20" y="1269"/>
                    <a:pt x="20" y="1269"/>
                  </a:cubicBezTo>
                  <a:moveTo>
                    <a:pt x="1088" y="1209"/>
                  </a:moveTo>
                  <a:cubicBezTo>
                    <a:pt x="1088" y="1209"/>
                    <a:pt x="1088" y="1209"/>
                    <a:pt x="1088" y="1209"/>
                  </a:cubicBezTo>
                  <a:cubicBezTo>
                    <a:pt x="1082" y="1209"/>
                    <a:pt x="1076" y="1204"/>
                    <a:pt x="1076" y="1197"/>
                  </a:cubicBezTo>
                  <a:cubicBezTo>
                    <a:pt x="1076" y="1193"/>
                    <a:pt x="1076" y="1193"/>
                    <a:pt x="1076" y="1193"/>
                  </a:cubicBezTo>
                  <a:cubicBezTo>
                    <a:pt x="1076" y="1187"/>
                    <a:pt x="1082" y="1181"/>
                    <a:pt x="1088" y="1181"/>
                  </a:cubicBezTo>
                  <a:cubicBezTo>
                    <a:pt x="1095" y="1181"/>
                    <a:pt x="1100" y="1187"/>
                    <a:pt x="1100" y="1193"/>
                  </a:cubicBezTo>
                  <a:cubicBezTo>
                    <a:pt x="1100" y="1197"/>
                    <a:pt x="1100" y="1197"/>
                    <a:pt x="1100" y="1197"/>
                  </a:cubicBezTo>
                  <a:cubicBezTo>
                    <a:pt x="1100" y="1204"/>
                    <a:pt x="1095" y="1209"/>
                    <a:pt x="1088" y="1209"/>
                  </a:cubicBezTo>
                  <a:moveTo>
                    <a:pt x="19" y="1209"/>
                  </a:moveTo>
                  <a:cubicBezTo>
                    <a:pt x="12" y="1209"/>
                    <a:pt x="7" y="1204"/>
                    <a:pt x="7" y="1197"/>
                  </a:cubicBezTo>
                  <a:cubicBezTo>
                    <a:pt x="7" y="1193"/>
                    <a:pt x="7" y="1193"/>
                    <a:pt x="7" y="1193"/>
                  </a:cubicBezTo>
                  <a:cubicBezTo>
                    <a:pt x="7" y="1187"/>
                    <a:pt x="12" y="1181"/>
                    <a:pt x="19" y="1181"/>
                  </a:cubicBezTo>
                  <a:cubicBezTo>
                    <a:pt x="25" y="1181"/>
                    <a:pt x="31" y="1187"/>
                    <a:pt x="31" y="1193"/>
                  </a:cubicBezTo>
                  <a:cubicBezTo>
                    <a:pt x="31" y="1197"/>
                    <a:pt x="31" y="1197"/>
                    <a:pt x="31" y="1197"/>
                  </a:cubicBezTo>
                  <a:cubicBezTo>
                    <a:pt x="31" y="1204"/>
                    <a:pt x="26" y="1209"/>
                    <a:pt x="19" y="1209"/>
                  </a:cubicBezTo>
                  <a:cubicBezTo>
                    <a:pt x="19" y="1209"/>
                    <a:pt x="19" y="1209"/>
                    <a:pt x="19" y="1209"/>
                  </a:cubicBezTo>
                  <a:moveTo>
                    <a:pt x="19" y="1149"/>
                  </a:moveTo>
                  <a:cubicBezTo>
                    <a:pt x="12" y="1149"/>
                    <a:pt x="7" y="1144"/>
                    <a:pt x="7" y="1137"/>
                  </a:cubicBezTo>
                  <a:cubicBezTo>
                    <a:pt x="6" y="1133"/>
                    <a:pt x="6" y="1133"/>
                    <a:pt x="6" y="1133"/>
                  </a:cubicBezTo>
                  <a:cubicBezTo>
                    <a:pt x="6" y="1127"/>
                    <a:pt x="12" y="1121"/>
                    <a:pt x="18" y="1121"/>
                  </a:cubicBezTo>
                  <a:cubicBezTo>
                    <a:pt x="25" y="1121"/>
                    <a:pt x="30" y="1127"/>
                    <a:pt x="30" y="1133"/>
                  </a:cubicBezTo>
                  <a:cubicBezTo>
                    <a:pt x="31" y="1137"/>
                    <a:pt x="31" y="1137"/>
                    <a:pt x="31" y="1137"/>
                  </a:cubicBezTo>
                  <a:cubicBezTo>
                    <a:pt x="31" y="1144"/>
                    <a:pt x="25" y="1149"/>
                    <a:pt x="19" y="1149"/>
                  </a:cubicBezTo>
                  <a:cubicBezTo>
                    <a:pt x="19" y="1149"/>
                    <a:pt x="19" y="1149"/>
                    <a:pt x="19" y="1149"/>
                  </a:cubicBezTo>
                  <a:moveTo>
                    <a:pt x="1089" y="1149"/>
                  </a:moveTo>
                  <a:cubicBezTo>
                    <a:pt x="1089" y="1149"/>
                    <a:pt x="1089" y="1149"/>
                    <a:pt x="1089" y="1149"/>
                  </a:cubicBezTo>
                  <a:cubicBezTo>
                    <a:pt x="1082" y="1149"/>
                    <a:pt x="1077" y="1144"/>
                    <a:pt x="1077" y="1137"/>
                  </a:cubicBezTo>
                  <a:cubicBezTo>
                    <a:pt x="1077" y="1133"/>
                    <a:pt x="1077" y="1133"/>
                    <a:pt x="1077" y="1133"/>
                  </a:cubicBezTo>
                  <a:cubicBezTo>
                    <a:pt x="1077" y="1126"/>
                    <a:pt x="1082" y="1121"/>
                    <a:pt x="1089" y="1121"/>
                  </a:cubicBezTo>
                  <a:cubicBezTo>
                    <a:pt x="1089" y="1121"/>
                    <a:pt x="1089" y="1121"/>
                    <a:pt x="1089" y="1121"/>
                  </a:cubicBezTo>
                  <a:cubicBezTo>
                    <a:pt x="1095" y="1121"/>
                    <a:pt x="1101" y="1127"/>
                    <a:pt x="1101" y="1133"/>
                  </a:cubicBezTo>
                  <a:cubicBezTo>
                    <a:pt x="1101" y="1137"/>
                    <a:pt x="1101" y="1137"/>
                    <a:pt x="1101" y="1137"/>
                  </a:cubicBezTo>
                  <a:cubicBezTo>
                    <a:pt x="1101" y="1144"/>
                    <a:pt x="1095" y="1149"/>
                    <a:pt x="1089" y="1149"/>
                  </a:cubicBezTo>
                  <a:moveTo>
                    <a:pt x="18" y="1089"/>
                  </a:moveTo>
                  <a:cubicBezTo>
                    <a:pt x="11" y="1089"/>
                    <a:pt x="6" y="1084"/>
                    <a:pt x="6" y="1077"/>
                  </a:cubicBezTo>
                  <a:cubicBezTo>
                    <a:pt x="6" y="1073"/>
                    <a:pt x="6" y="1073"/>
                    <a:pt x="6" y="1073"/>
                  </a:cubicBezTo>
                  <a:cubicBezTo>
                    <a:pt x="6" y="1067"/>
                    <a:pt x="11" y="1061"/>
                    <a:pt x="18" y="1061"/>
                  </a:cubicBezTo>
                  <a:cubicBezTo>
                    <a:pt x="25" y="1061"/>
                    <a:pt x="30" y="1067"/>
                    <a:pt x="30" y="1073"/>
                  </a:cubicBezTo>
                  <a:cubicBezTo>
                    <a:pt x="30" y="1077"/>
                    <a:pt x="30" y="1077"/>
                    <a:pt x="30" y="1077"/>
                  </a:cubicBezTo>
                  <a:cubicBezTo>
                    <a:pt x="30" y="1084"/>
                    <a:pt x="25" y="1089"/>
                    <a:pt x="18" y="1089"/>
                  </a:cubicBezTo>
                  <a:cubicBezTo>
                    <a:pt x="18" y="1089"/>
                    <a:pt x="18" y="1089"/>
                    <a:pt x="18" y="1089"/>
                  </a:cubicBezTo>
                  <a:moveTo>
                    <a:pt x="1089" y="1089"/>
                  </a:moveTo>
                  <a:cubicBezTo>
                    <a:pt x="1089" y="1089"/>
                    <a:pt x="1089" y="1089"/>
                    <a:pt x="1089" y="1089"/>
                  </a:cubicBezTo>
                  <a:cubicBezTo>
                    <a:pt x="1082" y="1089"/>
                    <a:pt x="1077" y="1084"/>
                    <a:pt x="1077" y="1077"/>
                  </a:cubicBezTo>
                  <a:cubicBezTo>
                    <a:pt x="1077" y="1073"/>
                    <a:pt x="1077" y="1073"/>
                    <a:pt x="1077" y="1073"/>
                  </a:cubicBezTo>
                  <a:cubicBezTo>
                    <a:pt x="1077" y="1066"/>
                    <a:pt x="1083" y="1061"/>
                    <a:pt x="1089" y="1061"/>
                  </a:cubicBezTo>
                  <a:cubicBezTo>
                    <a:pt x="1089" y="1061"/>
                    <a:pt x="1089" y="1061"/>
                    <a:pt x="1089" y="1061"/>
                  </a:cubicBezTo>
                  <a:cubicBezTo>
                    <a:pt x="1096" y="1061"/>
                    <a:pt x="1101" y="1067"/>
                    <a:pt x="1101" y="1073"/>
                  </a:cubicBezTo>
                  <a:cubicBezTo>
                    <a:pt x="1101" y="1077"/>
                    <a:pt x="1101" y="1077"/>
                    <a:pt x="1101" y="1077"/>
                  </a:cubicBezTo>
                  <a:cubicBezTo>
                    <a:pt x="1101" y="1084"/>
                    <a:pt x="1096" y="1089"/>
                    <a:pt x="1089" y="1089"/>
                  </a:cubicBezTo>
                  <a:moveTo>
                    <a:pt x="1090" y="1029"/>
                  </a:moveTo>
                  <a:cubicBezTo>
                    <a:pt x="1090" y="1029"/>
                    <a:pt x="1090" y="1029"/>
                    <a:pt x="1090" y="1029"/>
                  </a:cubicBezTo>
                  <a:cubicBezTo>
                    <a:pt x="1083" y="1029"/>
                    <a:pt x="1078" y="1024"/>
                    <a:pt x="1078" y="1017"/>
                  </a:cubicBezTo>
                  <a:cubicBezTo>
                    <a:pt x="1078" y="1013"/>
                    <a:pt x="1078" y="1013"/>
                    <a:pt x="1078" y="1013"/>
                  </a:cubicBezTo>
                  <a:cubicBezTo>
                    <a:pt x="1078" y="1006"/>
                    <a:pt x="1083" y="1001"/>
                    <a:pt x="1090" y="1001"/>
                  </a:cubicBezTo>
                  <a:cubicBezTo>
                    <a:pt x="1090" y="1001"/>
                    <a:pt x="1090" y="1001"/>
                    <a:pt x="1090" y="1001"/>
                  </a:cubicBezTo>
                  <a:cubicBezTo>
                    <a:pt x="1096" y="1001"/>
                    <a:pt x="1102" y="1007"/>
                    <a:pt x="1102" y="1013"/>
                  </a:cubicBezTo>
                  <a:cubicBezTo>
                    <a:pt x="1102" y="1017"/>
                    <a:pt x="1102" y="1017"/>
                    <a:pt x="1102" y="1017"/>
                  </a:cubicBezTo>
                  <a:cubicBezTo>
                    <a:pt x="1102" y="1024"/>
                    <a:pt x="1096" y="1029"/>
                    <a:pt x="1090" y="1029"/>
                  </a:cubicBezTo>
                  <a:moveTo>
                    <a:pt x="18" y="1029"/>
                  </a:moveTo>
                  <a:cubicBezTo>
                    <a:pt x="11" y="1029"/>
                    <a:pt x="6" y="1024"/>
                    <a:pt x="6" y="1017"/>
                  </a:cubicBezTo>
                  <a:cubicBezTo>
                    <a:pt x="5" y="1013"/>
                    <a:pt x="5" y="1013"/>
                    <a:pt x="5" y="1013"/>
                  </a:cubicBezTo>
                  <a:cubicBezTo>
                    <a:pt x="5" y="1007"/>
                    <a:pt x="11" y="1001"/>
                    <a:pt x="17" y="1001"/>
                  </a:cubicBezTo>
                  <a:cubicBezTo>
                    <a:pt x="17" y="1001"/>
                    <a:pt x="17" y="1001"/>
                    <a:pt x="17" y="1001"/>
                  </a:cubicBezTo>
                  <a:cubicBezTo>
                    <a:pt x="24" y="1001"/>
                    <a:pt x="29" y="1007"/>
                    <a:pt x="29" y="1013"/>
                  </a:cubicBezTo>
                  <a:cubicBezTo>
                    <a:pt x="30" y="1017"/>
                    <a:pt x="30" y="1017"/>
                    <a:pt x="30" y="1017"/>
                  </a:cubicBezTo>
                  <a:cubicBezTo>
                    <a:pt x="30" y="1024"/>
                    <a:pt x="24" y="1029"/>
                    <a:pt x="18" y="1029"/>
                  </a:cubicBezTo>
                  <a:cubicBezTo>
                    <a:pt x="18" y="1029"/>
                    <a:pt x="18" y="1029"/>
                    <a:pt x="18" y="1029"/>
                  </a:cubicBezTo>
                  <a:moveTo>
                    <a:pt x="1090" y="969"/>
                  </a:moveTo>
                  <a:cubicBezTo>
                    <a:pt x="1090" y="969"/>
                    <a:pt x="1090" y="969"/>
                    <a:pt x="1090" y="969"/>
                  </a:cubicBezTo>
                  <a:cubicBezTo>
                    <a:pt x="1083" y="969"/>
                    <a:pt x="1078" y="964"/>
                    <a:pt x="1078" y="957"/>
                  </a:cubicBezTo>
                  <a:cubicBezTo>
                    <a:pt x="1078" y="953"/>
                    <a:pt x="1078" y="953"/>
                    <a:pt x="1078" y="953"/>
                  </a:cubicBezTo>
                  <a:cubicBezTo>
                    <a:pt x="1078" y="947"/>
                    <a:pt x="1084" y="941"/>
                    <a:pt x="1090" y="941"/>
                  </a:cubicBezTo>
                  <a:cubicBezTo>
                    <a:pt x="1097" y="941"/>
                    <a:pt x="1102" y="947"/>
                    <a:pt x="1102" y="954"/>
                  </a:cubicBezTo>
                  <a:cubicBezTo>
                    <a:pt x="1102" y="957"/>
                    <a:pt x="1102" y="957"/>
                    <a:pt x="1102" y="957"/>
                  </a:cubicBezTo>
                  <a:cubicBezTo>
                    <a:pt x="1102" y="964"/>
                    <a:pt x="1097" y="969"/>
                    <a:pt x="1090" y="969"/>
                  </a:cubicBezTo>
                  <a:moveTo>
                    <a:pt x="17" y="969"/>
                  </a:moveTo>
                  <a:cubicBezTo>
                    <a:pt x="10" y="969"/>
                    <a:pt x="5" y="964"/>
                    <a:pt x="5" y="957"/>
                  </a:cubicBezTo>
                  <a:cubicBezTo>
                    <a:pt x="5" y="953"/>
                    <a:pt x="5" y="953"/>
                    <a:pt x="5" y="953"/>
                  </a:cubicBezTo>
                  <a:cubicBezTo>
                    <a:pt x="5" y="947"/>
                    <a:pt x="10" y="941"/>
                    <a:pt x="17" y="941"/>
                  </a:cubicBezTo>
                  <a:cubicBezTo>
                    <a:pt x="17" y="941"/>
                    <a:pt x="17" y="941"/>
                    <a:pt x="17" y="941"/>
                  </a:cubicBezTo>
                  <a:cubicBezTo>
                    <a:pt x="24" y="941"/>
                    <a:pt x="29" y="947"/>
                    <a:pt x="29" y="953"/>
                  </a:cubicBezTo>
                  <a:cubicBezTo>
                    <a:pt x="29" y="957"/>
                    <a:pt x="29" y="957"/>
                    <a:pt x="29" y="957"/>
                  </a:cubicBezTo>
                  <a:cubicBezTo>
                    <a:pt x="29" y="964"/>
                    <a:pt x="24" y="969"/>
                    <a:pt x="17" y="969"/>
                  </a:cubicBezTo>
                  <a:cubicBezTo>
                    <a:pt x="17" y="969"/>
                    <a:pt x="17" y="969"/>
                    <a:pt x="17" y="969"/>
                  </a:cubicBezTo>
                  <a:moveTo>
                    <a:pt x="1091" y="909"/>
                  </a:moveTo>
                  <a:cubicBezTo>
                    <a:pt x="1091" y="909"/>
                    <a:pt x="1091" y="909"/>
                    <a:pt x="1091" y="909"/>
                  </a:cubicBezTo>
                  <a:cubicBezTo>
                    <a:pt x="1084" y="909"/>
                    <a:pt x="1079" y="904"/>
                    <a:pt x="1079" y="897"/>
                  </a:cubicBezTo>
                  <a:cubicBezTo>
                    <a:pt x="1079" y="893"/>
                    <a:pt x="1079" y="893"/>
                    <a:pt x="1079" y="893"/>
                  </a:cubicBezTo>
                  <a:cubicBezTo>
                    <a:pt x="1079" y="886"/>
                    <a:pt x="1084" y="881"/>
                    <a:pt x="1091" y="881"/>
                  </a:cubicBezTo>
                  <a:cubicBezTo>
                    <a:pt x="1091" y="881"/>
                    <a:pt x="1091" y="881"/>
                    <a:pt x="1091" y="881"/>
                  </a:cubicBezTo>
                  <a:cubicBezTo>
                    <a:pt x="1097" y="881"/>
                    <a:pt x="1103" y="887"/>
                    <a:pt x="1103" y="893"/>
                  </a:cubicBezTo>
                  <a:cubicBezTo>
                    <a:pt x="1103" y="897"/>
                    <a:pt x="1103" y="897"/>
                    <a:pt x="1103" y="897"/>
                  </a:cubicBezTo>
                  <a:cubicBezTo>
                    <a:pt x="1103" y="904"/>
                    <a:pt x="1097" y="909"/>
                    <a:pt x="1091" y="909"/>
                  </a:cubicBezTo>
                  <a:moveTo>
                    <a:pt x="17" y="909"/>
                  </a:moveTo>
                  <a:cubicBezTo>
                    <a:pt x="10" y="909"/>
                    <a:pt x="5" y="904"/>
                    <a:pt x="5" y="897"/>
                  </a:cubicBezTo>
                  <a:cubicBezTo>
                    <a:pt x="4" y="893"/>
                    <a:pt x="4" y="893"/>
                    <a:pt x="4" y="893"/>
                  </a:cubicBezTo>
                  <a:cubicBezTo>
                    <a:pt x="4" y="887"/>
                    <a:pt x="10" y="881"/>
                    <a:pt x="16" y="881"/>
                  </a:cubicBezTo>
                  <a:cubicBezTo>
                    <a:pt x="16" y="881"/>
                    <a:pt x="16" y="881"/>
                    <a:pt x="16" y="881"/>
                  </a:cubicBezTo>
                  <a:cubicBezTo>
                    <a:pt x="23" y="881"/>
                    <a:pt x="28" y="887"/>
                    <a:pt x="28" y="893"/>
                  </a:cubicBezTo>
                  <a:cubicBezTo>
                    <a:pt x="29" y="897"/>
                    <a:pt x="29" y="897"/>
                    <a:pt x="29" y="897"/>
                  </a:cubicBezTo>
                  <a:cubicBezTo>
                    <a:pt x="29" y="904"/>
                    <a:pt x="23" y="909"/>
                    <a:pt x="17" y="909"/>
                  </a:cubicBezTo>
                  <a:cubicBezTo>
                    <a:pt x="17" y="909"/>
                    <a:pt x="17" y="909"/>
                    <a:pt x="17" y="909"/>
                  </a:cubicBezTo>
                  <a:moveTo>
                    <a:pt x="1091" y="849"/>
                  </a:moveTo>
                  <a:cubicBezTo>
                    <a:pt x="1091" y="849"/>
                    <a:pt x="1091" y="849"/>
                    <a:pt x="1091" y="849"/>
                  </a:cubicBezTo>
                  <a:cubicBezTo>
                    <a:pt x="1084" y="849"/>
                    <a:pt x="1079" y="844"/>
                    <a:pt x="1079" y="837"/>
                  </a:cubicBezTo>
                  <a:cubicBezTo>
                    <a:pt x="1079" y="833"/>
                    <a:pt x="1079" y="833"/>
                    <a:pt x="1079" y="833"/>
                  </a:cubicBezTo>
                  <a:cubicBezTo>
                    <a:pt x="1079" y="826"/>
                    <a:pt x="1085" y="821"/>
                    <a:pt x="1091" y="821"/>
                  </a:cubicBezTo>
                  <a:cubicBezTo>
                    <a:pt x="1091" y="821"/>
                    <a:pt x="1091" y="821"/>
                    <a:pt x="1091" y="821"/>
                  </a:cubicBezTo>
                  <a:cubicBezTo>
                    <a:pt x="1098" y="821"/>
                    <a:pt x="1103" y="827"/>
                    <a:pt x="1103" y="833"/>
                  </a:cubicBezTo>
                  <a:cubicBezTo>
                    <a:pt x="1103" y="837"/>
                    <a:pt x="1103" y="837"/>
                    <a:pt x="1103" y="837"/>
                  </a:cubicBezTo>
                  <a:cubicBezTo>
                    <a:pt x="1103" y="844"/>
                    <a:pt x="1098" y="849"/>
                    <a:pt x="1091" y="849"/>
                  </a:cubicBezTo>
                  <a:moveTo>
                    <a:pt x="16" y="849"/>
                  </a:moveTo>
                  <a:cubicBezTo>
                    <a:pt x="9" y="849"/>
                    <a:pt x="4" y="844"/>
                    <a:pt x="4" y="837"/>
                  </a:cubicBezTo>
                  <a:cubicBezTo>
                    <a:pt x="4" y="833"/>
                    <a:pt x="4" y="833"/>
                    <a:pt x="4" y="833"/>
                  </a:cubicBezTo>
                  <a:cubicBezTo>
                    <a:pt x="4" y="827"/>
                    <a:pt x="9" y="821"/>
                    <a:pt x="16" y="821"/>
                  </a:cubicBezTo>
                  <a:cubicBezTo>
                    <a:pt x="22" y="821"/>
                    <a:pt x="28" y="827"/>
                    <a:pt x="28" y="833"/>
                  </a:cubicBezTo>
                  <a:cubicBezTo>
                    <a:pt x="28" y="837"/>
                    <a:pt x="28" y="837"/>
                    <a:pt x="28" y="837"/>
                  </a:cubicBezTo>
                  <a:cubicBezTo>
                    <a:pt x="28" y="844"/>
                    <a:pt x="23" y="849"/>
                    <a:pt x="16" y="849"/>
                  </a:cubicBezTo>
                  <a:cubicBezTo>
                    <a:pt x="16" y="849"/>
                    <a:pt x="16" y="849"/>
                    <a:pt x="16" y="849"/>
                  </a:cubicBezTo>
                  <a:moveTo>
                    <a:pt x="1092" y="789"/>
                  </a:moveTo>
                  <a:cubicBezTo>
                    <a:pt x="1092" y="789"/>
                    <a:pt x="1092" y="789"/>
                    <a:pt x="1092" y="789"/>
                  </a:cubicBezTo>
                  <a:cubicBezTo>
                    <a:pt x="1085" y="789"/>
                    <a:pt x="1080" y="784"/>
                    <a:pt x="1080" y="777"/>
                  </a:cubicBezTo>
                  <a:cubicBezTo>
                    <a:pt x="1080" y="773"/>
                    <a:pt x="1080" y="773"/>
                    <a:pt x="1080" y="773"/>
                  </a:cubicBezTo>
                  <a:cubicBezTo>
                    <a:pt x="1080" y="766"/>
                    <a:pt x="1085" y="761"/>
                    <a:pt x="1092" y="761"/>
                  </a:cubicBezTo>
                  <a:cubicBezTo>
                    <a:pt x="1092" y="761"/>
                    <a:pt x="1092" y="761"/>
                    <a:pt x="1092" y="761"/>
                  </a:cubicBezTo>
                  <a:cubicBezTo>
                    <a:pt x="1098" y="761"/>
                    <a:pt x="1104" y="767"/>
                    <a:pt x="1104" y="773"/>
                  </a:cubicBezTo>
                  <a:cubicBezTo>
                    <a:pt x="1104" y="777"/>
                    <a:pt x="1104" y="777"/>
                    <a:pt x="1104" y="777"/>
                  </a:cubicBezTo>
                  <a:cubicBezTo>
                    <a:pt x="1104" y="784"/>
                    <a:pt x="1098" y="789"/>
                    <a:pt x="1092" y="789"/>
                  </a:cubicBezTo>
                  <a:moveTo>
                    <a:pt x="4" y="778"/>
                  </a:moveTo>
                  <a:cubicBezTo>
                    <a:pt x="16" y="777"/>
                    <a:pt x="16" y="777"/>
                    <a:pt x="16" y="777"/>
                  </a:cubicBezTo>
                  <a:cubicBezTo>
                    <a:pt x="4" y="778"/>
                    <a:pt x="4" y="778"/>
                    <a:pt x="4" y="778"/>
                  </a:cubicBezTo>
                  <a:cubicBezTo>
                    <a:pt x="3" y="774"/>
                    <a:pt x="3" y="774"/>
                    <a:pt x="3" y="774"/>
                  </a:cubicBezTo>
                  <a:cubicBezTo>
                    <a:pt x="3" y="767"/>
                    <a:pt x="9" y="761"/>
                    <a:pt x="15" y="761"/>
                  </a:cubicBezTo>
                  <a:cubicBezTo>
                    <a:pt x="22" y="761"/>
                    <a:pt x="27" y="767"/>
                    <a:pt x="27" y="773"/>
                  </a:cubicBezTo>
                  <a:cubicBezTo>
                    <a:pt x="28" y="777"/>
                    <a:pt x="28" y="777"/>
                    <a:pt x="28" y="777"/>
                  </a:cubicBezTo>
                  <a:cubicBezTo>
                    <a:pt x="4" y="778"/>
                    <a:pt x="4" y="778"/>
                    <a:pt x="4" y="778"/>
                  </a:cubicBezTo>
                  <a:moveTo>
                    <a:pt x="1092" y="729"/>
                  </a:moveTo>
                  <a:cubicBezTo>
                    <a:pt x="1092" y="729"/>
                    <a:pt x="1092" y="729"/>
                    <a:pt x="1092" y="729"/>
                  </a:cubicBezTo>
                  <a:cubicBezTo>
                    <a:pt x="1085" y="729"/>
                    <a:pt x="1080" y="724"/>
                    <a:pt x="1080" y="717"/>
                  </a:cubicBezTo>
                  <a:cubicBezTo>
                    <a:pt x="1080" y="713"/>
                    <a:pt x="1080" y="713"/>
                    <a:pt x="1080" y="713"/>
                  </a:cubicBezTo>
                  <a:cubicBezTo>
                    <a:pt x="1080" y="706"/>
                    <a:pt x="1086" y="701"/>
                    <a:pt x="1092" y="701"/>
                  </a:cubicBezTo>
                  <a:cubicBezTo>
                    <a:pt x="1092" y="701"/>
                    <a:pt x="1092" y="701"/>
                    <a:pt x="1092" y="701"/>
                  </a:cubicBezTo>
                  <a:cubicBezTo>
                    <a:pt x="1099" y="701"/>
                    <a:pt x="1104" y="707"/>
                    <a:pt x="1104" y="713"/>
                  </a:cubicBezTo>
                  <a:cubicBezTo>
                    <a:pt x="1104" y="717"/>
                    <a:pt x="1104" y="717"/>
                    <a:pt x="1104" y="717"/>
                  </a:cubicBezTo>
                  <a:cubicBezTo>
                    <a:pt x="1104" y="724"/>
                    <a:pt x="1099" y="729"/>
                    <a:pt x="1092" y="729"/>
                  </a:cubicBezTo>
                  <a:moveTo>
                    <a:pt x="3" y="718"/>
                  </a:moveTo>
                  <a:cubicBezTo>
                    <a:pt x="15" y="717"/>
                    <a:pt x="15" y="717"/>
                    <a:pt x="15" y="717"/>
                  </a:cubicBezTo>
                  <a:cubicBezTo>
                    <a:pt x="3" y="717"/>
                    <a:pt x="3" y="717"/>
                    <a:pt x="3" y="717"/>
                  </a:cubicBezTo>
                  <a:cubicBezTo>
                    <a:pt x="3" y="713"/>
                    <a:pt x="3" y="713"/>
                    <a:pt x="3" y="713"/>
                  </a:cubicBezTo>
                  <a:cubicBezTo>
                    <a:pt x="3" y="707"/>
                    <a:pt x="8" y="701"/>
                    <a:pt x="15" y="701"/>
                  </a:cubicBezTo>
                  <a:cubicBezTo>
                    <a:pt x="21" y="701"/>
                    <a:pt x="27" y="707"/>
                    <a:pt x="27" y="713"/>
                  </a:cubicBezTo>
                  <a:cubicBezTo>
                    <a:pt x="27" y="717"/>
                    <a:pt x="27" y="717"/>
                    <a:pt x="27" y="717"/>
                  </a:cubicBezTo>
                  <a:cubicBezTo>
                    <a:pt x="3" y="718"/>
                    <a:pt x="3" y="718"/>
                    <a:pt x="3" y="718"/>
                  </a:cubicBezTo>
                  <a:moveTo>
                    <a:pt x="1093" y="669"/>
                  </a:moveTo>
                  <a:cubicBezTo>
                    <a:pt x="1093" y="669"/>
                    <a:pt x="1093" y="669"/>
                    <a:pt x="1093" y="669"/>
                  </a:cubicBezTo>
                  <a:cubicBezTo>
                    <a:pt x="1086" y="669"/>
                    <a:pt x="1081" y="664"/>
                    <a:pt x="1081" y="657"/>
                  </a:cubicBezTo>
                  <a:cubicBezTo>
                    <a:pt x="1081" y="653"/>
                    <a:pt x="1081" y="653"/>
                    <a:pt x="1081" y="653"/>
                  </a:cubicBezTo>
                  <a:cubicBezTo>
                    <a:pt x="1081" y="646"/>
                    <a:pt x="1086" y="641"/>
                    <a:pt x="1093" y="641"/>
                  </a:cubicBezTo>
                  <a:cubicBezTo>
                    <a:pt x="1093" y="641"/>
                    <a:pt x="1093" y="641"/>
                    <a:pt x="1093" y="641"/>
                  </a:cubicBezTo>
                  <a:cubicBezTo>
                    <a:pt x="1099" y="641"/>
                    <a:pt x="1105" y="647"/>
                    <a:pt x="1105" y="653"/>
                  </a:cubicBezTo>
                  <a:cubicBezTo>
                    <a:pt x="1105" y="657"/>
                    <a:pt x="1105" y="657"/>
                    <a:pt x="1105" y="657"/>
                  </a:cubicBezTo>
                  <a:cubicBezTo>
                    <a:pt x="1105" y="664"/>
                    <a:pt x="1099" y="669"/>
                    <a:pt x="1093" y="669"/>
                  </a:cubicBezTo>
                  <a:moveTo>
                    <a:pt x="14" y="669"/>
                  </a:moveTo>
                  <a:cubicBezTo>
                    <a:pt x="8" y="669"/>
                    <a:pt x="3" y="664"/>
                    <a:pt x="3" y="657"/>
                  </a:cubicBezTo>
                  <a:cubicBezTo>
                    <a:pt x="2" y="653"/>
                    <a:pt x="2" y="653"/>
                    <a:pt x="2" y="653"/>
                  </a:cubicBezTo>
                  <a:cubicBezTo>
                    <a:pt x="2" y="647"/>
                    <a:pt x="8" y="641"/>
                    <a:pt x="14" y="641"/>
                  </a:cubicBezTo>
                  <a:cubicBezTo>
                    <a:pt x="14" y="641"/>
                    <a:pt x="14" y="641"/>
                    <a:pt x="14" y="641"/>
                  </a:cubicBezTo>
                  <a:cubicBezTo>
                    <a:pt x="21" y="641"/>
                    <a:pt x="26" y="647"/>
                    <a:pt x="26" y="653"/>
                  </a:cubicBezTo>
                  <a:cubicBezTo>
                    <a:pt x="27" y="657"/>
                    <a:pt x="27" y="657"/>
                    <a:pt x="27" y="657"/>
                  </a:cubicBezTo>
                  <a:cubicBezTo>
                    <a:pt x="27" y="664"/>
                    <a:pt x="21" y="669"/>
                    <a:pt x="15" y="669"/>
                  </a:cubicBezTo>
                  <a:cubicBezTo>
                    <a:pt x="14" y="669"/>
                    <a:pt x="14" y="669"/>
                    <a:pt x="14" y="669"/>
                  </a:cubicBezTo>
                  <a:moveTo>
                    <a:pt x="1093" y="609"/>
                  </a:moveTo>
                  <a:cubicBezTo>
                    <a:pt x="1093" y="609"/>
                    <a:pt x="1093" y="609"/>
                    <a:pt x="1093" y="609"/>
                  </a:cubicBezTo>
                  <a:cubicBezTo>
                    <a:pt x="1087" y="609"/>
                    <a:pt x="1081" y="604"/>
                    <a:pt x="1081" y="597"/>
                  </a:cubicBezTo>
                  <a:cubicBezTo>
                    <a:pt x="1081" y="593"/>
                    <a:pt x="1081" y="593"/>
                    <a:pt x="1081" y="593"/>
                  </a:cubicBezTo>
                  <a:cubicBezTo>
                    <a:pt x="1081" y="587"/>
                    <a:pt x="1087" y="582"/>
                    <a:pt x="1093" y="582"/>
                  </a:cubicBezTo>
                  <a:cubicBezTo>
                    <a:pt x="1100" y="582"/>
                    <a:pt x="1105" y="587"/>
                    <a:pt x="1105" y="594"/>
                  </a:cubicBezTo>
                  <a:cubicBezTo>
                    <a:pt x="1105" y="597"/>
                    <a:pt x="1105" y="597"/>
                    <a:pt x="1105" y="597"/>
                  </a:cubicBezTo>
                  <a:cubicBezTo>
                    <a:pt x="1105" y="604"/>
                    <a:pt x="1100" y="609"/>
                    <a:pt x="1093" y="609"/>
                  </a:cubicBezTo>
                  <a:moveTo>
                    <a:pt x="14" y="609"/>
                  </a:moveTo>
                  <a:cubicBezTo>
                    <a:pt x="7" y="609"/>
                    <a:pt x="2" y="604"/>
                    <a:pt x="2" y="597"/>
                  </a:cubicBezTo>
                  <a:cubicBezTo>
                    <a:pt x="2" y="593"/>
                    <a:pt x="2" y="593"/>
                    <a:pt x="2" y="593"/>
                  </a:cubicBezTo>
                  <a:cubicBezTo>
                    <a:pt x="2" y="587"/>
                    <a:pt x="7" y="581"/>
                    <a:pt x="14" y="581"/>
                  </a:cubicBezTo>
                  <a:cubicBezTo>
                    <a:pt x="20" y="581"/>
                    <a:pt x="26" y="587"/>
                    <a:pt x="26" y="593"/>
                  </a:cubicBezTo>
                  <a:cubicBezTo>
                    <a:pt x="26" y="597"/>
                    <a:pt x="26" y="597"/>
                    <a:pt x="26" y="597"/>
                  </a:cubicBezTo>
                  <a:cubicBezTo>
                    <a:pt x="26" y="604"/>
                    <a:pt x="21" y="609"/>
                    <a:pt x="14" y="609"/>
                  </a:cubicBezTo>
                  <a:cubicBezTo>
                    <a:pt x="14" y="609"/>
                    <a:pt x="14" y="609"/>
                    <a:pt x="14" y="609"/>
                  </a:cubicBezTo>
                  <a:moveTo>
                    <a:pt x="1094" y="549"/>
                  </a:moveTo>
                  <a:cubicBezTo>
                    <a:pt x="1094" y="549"/>
                    <a:pt x="1094" y="549"/>
                    <a:pt x="1094" y="549"/>
                  </a:cubicBezTo>
                  <a:cubicBezTo>
                    <a:pt x="1087" y="549"/>
                    <a:pt x="1082" y="544"/>
                    <a:pt x="1082" y="537"/>
                  </a:cubicBezTo>
                  <a:cubicBezTo>
                    <a:pt x="1082" y="533"/>
                    <a:pt x="1082" y="533"/>
                    <a:pt x="1082" y="533"/>
                  </a:cubicBezTo>
                  <a:cubicBezTo>
                    <a:pt x="1082" y="526"/>
                    <a:pt x="1087" y="521"/>
                    <a:pt x="1094" y="521"/>
                  </a:cubicBezTo>
                  <a:cubicBezTo>
                    <a:pt x="1094" y="521"/>
                    <a:pt x="1094" y="521"/>
                    <a:pt x="1094" y="521"/>
                  </a:cubicBezTo>
                  <a:cubicBezTo>
                    <a:pt x="1101" y="521"/>
                    <a:pt x="1106" y="527"/>
                    <a:pt x="1106" y="533"/>
                  </a:cubicBezTo>
                  <a:cubicBezTo>
                    <a:pt x="1106" y="537"/>
                    <a:pt x="1106" y="537"/>
                    <a:pt x="1106" y="537"/>
                  </a:cubicBezTo>
                  <a:cubicBezTo>
                    <a:pt x="1106" y="544"/>
                    <a:pt x="1100" y="549"/>
                    <a:pt x="1094" y="549"/>
                  </a:cubicBezTo>
                  <a:moveTo>
                    <a:pt x="13" y="549"/>
                  </a:moveTo>
                  <a:cubicBezTo>
                    <a:pt x="7" y="549"/>
                    <a:pt x="1" y="544"/>
                    <a:pt x="1" y="537"/>
                  </a:cubicBezTo>
                  <a:cubicBezTo>
                    <a:pt x="1" y="533"/>
                    <a:pt x="1" y="533"/>
                    <a:pt x="1" y="533"/>
                  </a:cubicBezTo>
                  <a:cubicBezTo>
                    <a:pt x="1" y="527"/>
                    <a:pt x="7" y="521"/>
                    <a:pt x="13" y="521"/>
                  </a:cubicBezTo>
                  <a:cubicBezTo>
                    <a:pt x="20" y="521"/>
                    <a:pt x="25" y="527"/>
                    <a:pt x="25" y="533"/>
                  </a:cubicBezTo>
                  <a:cubicBezTo>
                    <a:pt x="25" y="537"/>
                    <a:pt x="25" y="537"/>
                    <a:pt x="25" y="537"/>
                  </a:cubicBezTo>
                  <a:cubicBezTo>
                    <a:pt x="25" y="544"/>
                    <a:pt x="20" y="549"/>
                    <a:pt x="14" y="549"/>
                  </a:cubicBezTo>
                  <a:cubicBezTo>
                    <a:pt x="13" y="549"/>
                    <a:pt x="13" y="549"/>
                    <a:pt x="13" y="549"/>
                  </a:cubicBezTo>
                  <a:moveTo>
                    <a:pt x="1094" y="489"/>
                  </a:moveTo>
                  <a:cubicBezTo>
                    <a:pt x="1094" y="489"/>
                    <a:pt x="1094" y="489"/>
                    <a:pt x="1094" y="489"/>
                  </a:cubicBezTo>
                  <a:cubicBezTo>
                    <a:pt x="1088" y="489"/>
                    <a:pt x="1082" y="484"/>
                    <a:pt x="1082" y="477"/>
                  </a:cubicBezTo>
                  <a:cubicBezTo>
                    <a:pt x="1082" y="473"/>
                    <a:pt x="1082" y="473"/>
                    <a:pt x="1082" y="473"/>
                  </a:cubicBezTo>
                  <a:cubicBezTo>
                    <a:pt x="1106" y="474"/>
                    <a:pt x="1106" y="474"/>
                    <a:pt x="1106" y="474"/>
                  </a:cubicBezTo>
                  <a:cubicBezTo>
                    <a:pt x="1106" y="477"/>
                    <a:pt x="1106" y="477"/>
                    <a:pt x="1106" y="477"/>
                  </a:cubicBezTo>
                  <a:cubicBezTo>
                    <a:pt x="1106" y="484"/>
                    <a:pt x="1101" y="489"/>
                    <a:pt x="1094" y="489"/>
                  </a:cubicBezTo>
                  <a:moveTo>
                    <a:pt x="13" y="489"/>
                  </a:moveTo>
                  <a:cubicBezTo>
                    <a:pt x="6" y="489"/>
                    <a:pt x="1" y="484"/>
                    <a:pt x="1" y="477"/>
                  </a:cubicBezTo>
                  <a:cubicBezTo>
                    <a:pt x="1" y="474"/>
                    <a:pt x="1" y="474"/>
                    <a:pt x="1" y="474"/>
                  </a:cubicBezTo>
                  <a:cubicBezTo>
                    <a:pt x="1" y="467"/>
                    <a:pt x="6" y="462"/>
                    <a:pt x="13" y="461"/>
                  </a:cubicBezTo>
                  <a:cubicBezTo>
                    <a:pt x="19" y="461"/>
                    <a:pt x="25" y="467"/>
                    <a:pt x="25" y="473"/>
                  </a:cubicBezTo>
                  <a:cubicBezTo>
                    <a:pt x="25" y="477"/>
                    <a:pt x="25" y="477"/>
                    <a:pt x="25" y="477"/>
                  </a:cubicBezTo>
                  <a:cubicBezTo>
                    <a:pt x="25" y="484"/>
                    <a:pt x="20" y="489"/>
                    <a:pt x="13" y="489"/>
                  </a:cubicBezTo>
                  <a:cubicBezTo>
                    <a:pt x="13" y="489"/>
                    <a:pt x="13" y="489"/>
                    <a:pt x="13" y="489"/>
                  </a:cubicBezTo>
                  <a:moveTo>
                    <a:pt x="1095" y="429"/>
                  </a:moveTo>
                  <a:cubicBezTo>
                    <a:pt x="1095" y="429"/>
                    <a:pt x="1095" y="429"/>
                    <a:pt x="1095" y="429"/>
                  </a:cubicBezTo>
                  <a:cubicBezTo>
                    <a:pt x="1088" y="429"/>
                    <a:pt x="1083" y="424"/>
                    <a:pt x="1083" y="417"/>
                  </a:cubicBezTo>
                  <a:cubicBezTo>
                    <a:pt x="1083" y="413"/>
                    <a:pt x="1083" y="413"/>
                    <a:pt x="1083" y="413"/>
                  </a:cubicBezTo>
                  <a:cubicBezTo>
                    <a:pt x="1083" y="406"/>
                    <a:pt x="1088" y="401"/>
                    <a:pt x="1095" y="401"/>
                  </a:cubicBezTo>
                  <a:cubicBezTo>
                    <a:pt x="1095" y="401"/>
                    <a:pt x="1095" y="401"/>
                    <a:pt x="1095" y="401"/>
                  </a:cubicBezTo>
                  <a:cubicBezTo>
                    <a:pt x="1102" y="401"/>
                    <a:pt x="1107" y="407"/>
                    <a:pt x="1107" y="414"/>
                  </a:cubicBezTo>
                  <a:cubicBezTo>
                    <a:pt x="1107" y="417"/>
                    <a:pt x="1107" y="417"/>
                    <a:pt x="1107" y="417"/>
                  </a:cubicBezTo>
                  <a:cubicBezTo>
                    <a:pt x="1107" y="424"/>
                    <a:pt x="1101" y="429"/>
                    <a:pt x="1095" y="429"/>
                  </a:cubicBezTo>
                  <a:moveTo>
                    <a:pt x="0" y="418"/>
                  </a:moveTo>
                  <a:cubicBezTo>
                    <a:pt x="12" y="418"/>
                    <a:pt x="12" y="418"/>
                    <a:pt x="12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407"/>
                    <a:pt x="6" y="401"/>
                    <a:pt x="12" y="401"/>
                  </a:cubicBezTo>
                  <a:cubicBezTo>
                    <a:pt x="12" y="401"/>
                    <a:pt x="12" y="401"/>
                    <a:pt x="12" y="401"/>
                  </a:cubicBezTo>
                  <a:cubicBezTo>
                    <a:pt x="19" y="401"/>
                    <a:pt x="24" y="407"/>
                    <a:pt x="24" y="41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0" y="418"/>
                    <a:pt x="0" y="418"/>
                    <a:pt x="0" y="418"/>
                  </a:cubicBezTo>
                  <a:moveTo>
                    <a:pt x="1096" y="369"/>
                  </a:moveTo>
                  <a:cubicBezTo>
                    <a:pt x="1095" y="369"/>
                    <a:pt x="1095" y="369"/>
                    <a:pt x="1095" y="369"/>
                  </a:cubicBezTo>
                  <a:cubicBezTo>
                    <a:pt x="1089" y="369"/>
                    <a:pt x="1083" y="364"/>
                    <a:pt x="1084" y="357"/>
                  </a:cubicBezTo>
                  <a:cubicBezTo>
                    <a:pt x="1084" y="353"/>
                    <a:pt x="1084" y="353"/>
                    <a:pt x="1084" y="353"/>
                  </a:cubicBezTo>
                  <a:cubicBezTo>
                    <a:pt x="1084" y="347"/>
                    <a:pt x="1089" y="342"/>
                    <a:pt x="1096" y="342"/>
                  </a:cubicBezTo>
                  <a:cubicBezTo>
                    <a:pt x="1102" y="342"/>
                    <a:pt x="1108" y="347"/>
                    <a:pt x="1108" y="354"/>
                  </a:cubicBezTo>
                  <a:cubicBezTo>
                    <a:pt x="1108" y="357"/>
                    <a:pt x="1108" y="357"/>
                    <a:pt x="1108" y="357"/>
                  </a:cubicBezTo>
                  <a:cubicBezTo>
                    <a:pt x="1107" y="364"/>
                    <a:pt x="1102" y="369"/>
                    <a:pt x="1096" y="369"/>
                  </a:cubicBezTo>
                  <a:moveTo>
                    <a:pt x="12" y="369"/>
                  </a:moveTo>
                  <a:cubicBezTo>
                    <a:pt x="5" y="369"/>
                    <a:pt x="0" y="364"/>
                    <a:pt x="0" y="357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47"/>
                    <a:pt x="5" y="342"/>
                    <a:pt x="12" y="341"/>
                  </a:cubicBezTo>
                  <a:cubicBezTo>
                    <a:pt x="18" y="341"/>
                    <a:pt x="24" y="347"/>
                    <a:pt x="24" y="353"/>
                  </a:cubicBezTo>
                  <a:cubicBezTo>
                    <a:pt x="24" y="357"/>
                    <a:pt x="24" y="357"/>
                    <a:pt x="24" y="357"/>
                  </a:cubicBezTo>
                  <a:cubicBezTo>
                    <a:pt x="24" y="364"/>
                    <a:pt x="18" y="369"/>
                    <a:pt x="12" y="369"/>
                  </a:cubicBezTo>
                  <a:cubicBezTo>
                    <a:pt x="12" y="369"/>
                    <a:pt x="12" y="369"/>
                    <a:pt x="12" y="369"/>
                  </a:cubicBezTo>
                  <a:moveTo>
                    <a:pt x="1087" y="313"/>
                  </a:moveTo>
                  <a:cubicBezTo>
                    <a:pt x="1083" y="313"/>
                    <a:pt x="1080" y="311"/>
                    <a:pt x="1077" y="307"/>
                  </a:cubicBezTo>
                  <a:cubicBezTo>
                    <a:pt x="1075" y="304"/>
                    <a:pt x="1075" y="304"/>
                    <a:pt x="1075" y="304"/>
                  </a:cubicBezTo>
                  <a:cubicBezTo>
                    <a:pt x="1071" y="299"/>
                    <a:pt x="1073" y="291"/>
                    <a:pt x="1078" y="287"/>
                  </a:cubicBezTo>
                  <a:cubicBezTo>
                    <a:pt x="1083" y="284"/>
                    <a:pt x="1091" y="285"/>
                    <a:pt x="1095" y="290"/>
                  </a:cubicBezTo>
                  <a:cubicBezTo>
                    <a:pt x="1097" y="294"/>
                    <a:pt x="1097" y="294"/>
                    <a:pt x="1097" y="294"/>
                  </a:cubicBezTo>
                  <a:cubicBezTo>
                    <a:pt x="1101" y="299"/>
                    <a:pt x="1099" y="307"/>
                    <a:pt x="1094" y="310"/>
                  </a:cubicBezTo>
                  <a:cubicBezTo>
                    <a:pt x="1092" y="312"/>
                    <a:pt x="1090" y="313"/>
                    <a:pt x="1087" y="313"/>
                  </a:cubicBezTo>
                  <a:moveTo>
                    <a:pt x="20" y="312"/>
                  </a:moveTo>
                  <a:cubicBezTo>
                    <a:pt x="18" y="312"/>
                    <a:pt x="16" y="312"/>
                    <a:pt x="14" y="310"/>
                  </a:cubicBezTo>
                  <a:cubicBezTo>
                    <a:pt x="8" y="307"/>
                    <a:pt x="7" y="299"/>
                    <a:pt x="10" y="294"/>
                  </a:cubicBezTo>
                  <a:cubicBezTo>
                    <a:pt x="13" y="290"/>
                    <a:pt x="13" y="290"/>
                    <a:pt x="13" y="290"/>
                  </a:cubicBezTo>
                  <a:cubicBezTo>
                    <a:pt x="16" y="285"/>
                    <a:pt x="24" y="283"/>
                    <a:pt x="29" y="287"/>
                  </a:cubicBezTo>
                  <a:cubicBezTo>
                    <a:pt x="35" y="291"/>
                    <a:pt x="36" y="298"/>
                    <a:pt x="33" y="304"/>
                  </a:cubicBezTo>
                  <a:cubicBezTo>
                    <a:pt x="30" y="307"/>
                    <a:pt x="30" y="307"/>
                    <a:pt x="30" y="307"/>
                  </a:cubicBezTo>
                  <a:cubicBezTo>
                    <a:pt x="28" y="311"/>
                    <a:pt x="24" y="312"/>
                    <a:pt x="20" y="312"/>
                  </a:cubicBezTo>
                  <a:moveTo>
                    <a:pt x="1051" y="265"/>
                  </a:moveTo>
                  <a:cubicBezTo>
                    <a:pt x="1048" y="265"/>
                    <a:pt x="1044" y="263"/>
                    <a:pt x="1042" y="260"/>
                  </a:cubicBezTo>
                  <a:cubicBezTo>
                    <a:pt x="1040" y="257"/>
                    <a:pt x="1040" y="257"/>
                    <a:pt x="1040" y="257"/>
                  </a:cubicBezTo>
                  <a:cubicBezTo>
                    <a:pt x="1035" y="252"/>
                    <a:pt x="1036" y="244"/>
                    <a:pt x="1041" y="240"/>
                  </a:cubicBezTo>
                  <a:cubicBezTo>
                    <a:pt x="1046" y="236"/>
                    <a:pt x="1054" y="237"/>
                    <a:pt x="1058" y="242"/>
                  </a:cubicBezTo>
                  <a:cubicBezTo>
                    <a:pt x="1061" y="245"/>
                    <a:pt x="1061" y="245"/>
                    <a:pt x="1061" y="245"/>
                  </a:cubicBezTo>
                  <a:cubicBezTo>
                    <a:pt x="1065" y="250"/>
                    <a:pt x="1064" y="258"/>
                    <a:pt x="1059" y="262"/>
                  </a:cubicBezTo>
                  <a:cubicBezTo>
                    <a:pt x="1057" y="264"/>
                    <a:pt x="1054" y="265"/>
                    <a:pt x="1051" y="265"/>
                  </a:cubicBezTo>
                  <a:moveTo>
                    <a:pt x="56" y="264"/>
                  </a:moveTo>
                  <a:cubicBezTo>
                    <a:pt x="54" y="264"/>
                    <a:pt x="51" y="263"/>
                    <a:pt x="49" y="262"/>
                  </a:cubicBezTo>
                  <a:cubicBezTo>
                    <a:pt x="43" y="257"/>
                    <a:pt x="43" y="250"/>
                    <a:pt x="47" y="245"/>
                  </a:cubicBezTo>
                  <a:cubicBezTo>
                    <a:pt x="49" y="242"/>
                    <a:pt x="49" y="242"/>
                    <a:pt x="49" y="242"/>
                  </a:cubicBezTo>
                  <a:cubicBezTo>
                    <a:pt x="54" y="237"/>
                    <a:pt x="61" y="236"/>
                    <a:pt x="66" y="240"/>
                  </a:cubicBezTo>
                  <a:cubicBezTo>
                    <a:pt x="71" y="244"/>
                    <a:pt x="72" y="252"/>
                    <a:pt x="68" y="257"/>
                  </a:cubicBezTo>
                  <a:cubicBezTo>
                    <a:pt x="65" y="260"/>
                    <a:pt x="65" y="260"/>
                    <a:pt x="65" y="260"/>
                  </a:cubicBezTo>
                  <a:cubicBezTo>
                    <a:pt x="63" y="263"/>
                    <a:pt x="60" y="264"/>
                    <a:pt x="56" y="264"/>
                  </a:cubicBezTo>
                  <a:moveTo>
                    <a:pt x="1012" y="220"/>
                  </a:moveTo>
                  <a:cubicBezTo>
                    <a:pt x="1008" y="220"/>
                    <a:pt x="1005" y="218"/>
                    <a:pt x="1003" y="216"/>
                  </a:cubicBezTo>
                  <a:cubicBezTo>
                    <a:pt x="1000" y="213"/>
                    <a:pt x="1000" y="213"/>
                    <a:pt x="1000" y="213"/>
                  </a:cubicBezTo>
                  <a:cubicBezTo>
                    <a:pt x="996" y="208"/>
                    <a:pt x="996" y="201"/>
                    <a:pt x="1000" y="196"/>
                  </a:cubicBezTo>
                  <a:cubicBezTo>
                    <a:pt x="1005" y="192"/>
                    <a:pt x="1013" y="192"/>
                    <a:pt x="1017" y="196"/>
                  </a:cubicBezTo>
                  <a:cubicBezTo>
                    <a:pt x="1020" y="199"/>
                    <a:pt x="1020" y="199"/>
                    <a:pt x="1020" y="199"/>
                  </a:cubicBezTo>
                  <a:cubicBezTo>
                    <a:pt x="1025" y="204"/>
                    <a:pt x="1025" y="212"/>
                    <a:pt x="1020" y="216"/>
                  </a:cubicBezTo>
                  <a:cubicBezTo>
                    <a:pt x="1018" y="219"/>
                    <a:pt x="1015" y="220"/>
                    <a:pt x="1012" y="220"/>
                  </a:cubicBezTo>
                  <a:moveTo>
                    <a:pt x="96" y="219"/>
                  </a:moveTo>
                  <a:cubicBezTo>
                    <a:pt x="93" y="219"/>
                    <a:pt x="90" y="218"/>
                    <a:pt x="88" y="216"/>
                  </a:cubicBezTo>
                  <a:cubicBezTo>
                    <a:pt x="83" y="211"/>
                    <a:pt x="83" y="204"/>
                    <a:pt x="87" y="199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5" y="191"/>
                    <a:pt x="102" y="191"/>
                    <a:pt x="107" y="196"/>
                  </a:cubicBezTo>
                  <a:cubicBezTo>
                    <a:pt x="112" y="201"/>
                    <a:pt x="112" y="208"/>
                    <a:pt x="107" y="213"/>
                  </a:cubicBezTo>
                  <a:cubicBezTo>
                    <a:pt x="105" y="216"/>
                    <a:pt x="105" y="216"/>
                    <a:pt x="105" y="216"/>
                  </a:cubicBezTo>
                  <a:cubicBezTo>
                    <a:pt x="102" y="218"/>
                    <a:pt x="99" y="219"/>
                    <a:pt x="96" y="219"/>
                  </a:cubicBezTo>
                  <a:moveTo>
                    <a:pt x="968" y="179"/>
                  </a:moveTo>
                  <a:cubicBezTo>
                    <a:pt x="965" y="179"/>
                    <a:pt x="962" y="178"/>
                    <a:pt x="960" y="176"/>
                  </a:cubicBezTo>
                  <a:cubicBezTo>
                    <a:pt x="957" y="173"/>
                    <a:pt x="957" y="173"/>
                    <a:pt x="957" y="173"/>
                  </a:cubicBezTo>
                  <a:cubicBezTo>
                    <a:pt x="952" y="169"/>
                    <a:pt x="952" y="161"/>
                    <a:pt x="956" y="156"/>
                  </a:cubicBezTo>
                  <a:cubicBezTo>
                    <a:pt x="960" y="151"/>
                    <a:pt x="968" y="151"/>
                    <a:pt x="973" y="155"/>
                  </a:cubicBezTo>
                  <a:cubicBezTo>
                    <a:pt x="976" y="157"/>
                    <a:pt x="976" y="157"/>
                    <a:pt x="976" y="157"/>
                  </a:cubicBezTo>
                  <a:cubicBezTo>
                    <a:pt x="981" y="162"/>
                    <a:pt x="981" y="169"/>
                    <a:pt x="977" y="174"/>
                  </a:cubicBezTo>
                  <a:cubicBezTo>
                    <a:pt x="975" y="177"/>
                    <a:pt x="971" y="179"/>
                    <a:pt x="968" y="179"/>
                  </a:cubicBezTo>
                  <a:moveTo>
                    <a:pt x="140" y="178"/>
                  </a:moveTo>
                  <a:cubicBezTo>
                    <a:pt x="136" y="178"/>
                    <a:pt x="133" y="177"/>
                    <a:pt x="131" y="174"/>
                  </a:cubicBezTo>
                  <a:cubicBezTo>
                    <a:pt x="126" y="169"/>
                    <a:pt x="127" y="162"/>
                    <a:pt x="132" y="157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40" y="150"/>
                    <a:pt x="148" y="151"/>
                    <a:pt x="152" y="156"/>
                  </a:cubicBezTo>
                  <a:cubicBezTo>
                    <a:pt x="156" y="161"/>
                    <a:pt x="156" y="169"/>
                    <a:pt x="150" y="173"/>
                  </a:cubicBezTo>
                  <a:cubicBezTo>
                    <a:pt x="147" y="175"/>
                    <a:pt x="147" y="175"/>
                    <a:pt x="147" y="175"/>
                  </a:cubicBezTo>
                  <a:cubicBezTo>
                    <a:pt x="145" y="177"/>
                    <a:pt x="142" y="178"/>
                    <a:pt x="140" y="178"/>
                  </a:cubicBezTo>
                  <a:moveTo>
                    <a:pt x="921" y="142"/>
                  </a:moveTo>
                  <a:cubicBezTo>
                    <a:pt x="918" y="142"/>
                    <a:pt x="916" y="141"/>
                    <a:pt x="914" y="139"/>
                  </a:cubicBezTo>
                  <a:cubicBezTo>
                    <a:pt x="911" y="137"/>
                    <a:pt x="911" y="137"/>
                    <a:pt x="911" y="137"/>
                  </a:cubicBezTo>
                  <a:cubicBezTo>
                    <a:pt x="905" y="133"/>
                    <a:pt x="904" y="126"/>
                    <a:pt x="908" y="120"/>
                  </a:cubicBezTo>
                  <a:cubicBezTo>
                    <a:pt x="912" y="115"/>
                    <a:pt x="919" y="114"/>
                    <a:pt x="925" y="117"/>
                  </a:cubicBezTo>
                  <a:cubicBezTo>
                    <a:pt x="928" y="120"/>
                    <a:pt x="928" y="120"/>
                    <a:pt x="928" y="120"/>
                  </a:cubicBezTo>
                  <a:cubicBezTo>
                    <a:pt x="933" y="124"/>
                    <a:pt x="935" y="131"/>
                    <a:pt x="931" y="136"/>
                  </a:cubicBezTo>
                  <a:cubicBezTo>
                    <a:pt x="928" y="140"/>
                    <a:pt x="925" y="142"/>
                    <a:pt x="921" y="142"/>
                  </a:cubicBezTo>
                  <a:moveTo>
                    <a:pt x="187" y="141"/>
                  </a:moveTo>
                  <a:cubicBezTo>
                    <a:pt x="183" y="141"/>
                    <a:pt x="179" y="140"/>
                    <a:pt x="177" y="136"/>
                  </a:cubicBezTo>
                  <a:cubicBezTo>
                    <a:pt x="173" y="131"/>
                    <a:pt x="174" y="123"/>
                    <a:pt x="180" y="119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9" y="113"/>
                    <a:pt x="196" y="115"/>
                    <a:pt x="200" y="120"/>
                  </a:cubicBezTo>
                  <a:cubicBezTo>
                    <a:pt x="204" y="125"/>
                    <a:pt x="202" y="133"/>
                    <a:pt x="197" y="137"/>
                  </a:cubicBezTo>
                  <a:cubicBezTo>
                    <a:pt x="194" y="139"/>
                    <a:pt x="194" y="139"/>
                    <a:pt x="194" y="139"/>
                  </a:cubicBezTo>
                  <a:cubicBezTo>
                    <a:pt x="192" y="141"/>
                    <a:pt x="189" y="141"/>
                    <a:pt x="187" y="141"/>
                  </a:cubicBezTo>
                  <a:moveTo>
                    <a:pt x="871" y="109"/>
                  </a:moveTo>
                  <a:cubicBezTo>
                    <a:pt x="869" y="109"/>
                    <a:pt x="866" y="108"/>
                    <a:pt x="865" y="107"/>
                  </a:cubicBezTo>
                  <a:cubicBezTo>
                    <a:pt x="861" y="105"/>
                    <a:pt x="861" y="105"/>
                    <a:pt x="861" y="105"/>
                  </a:cubicBezTo>
                  <a:cubicBezTo>
                    <a:pt x="855" y="102"/>
                    <a:pt x="853" y="95"/>
                    <a:pt x="857" y="89"/>
                  </a:cubicBezTo>
                  <a:cubicBezTo>
                    <a:pt x="860" y="83"/>
                    <a:pt x="867" y="81"/>
                    <a:pt x="873" y="85"/>
                  </a:cubicBezTo>
                  <a:cubicBezTo>
                    <a:pt x="877" y="87"/>
                    <a:pt x="877" y="87"/>
                    <a:pt x="877" y="87"/>
                  </a:cubicBezTo>
                  <a:cubicBezTo>
                    <a:pt x="882" y="90"/>
                    <a:pt x="884" y="97"/>
                    <a:pt x="881" y="103"/>
                  </a:cubicBezTo>
                  <a:cubicBezTo>
                    <a:pt x="879" y="107"/>
                    <a:pt x="875" y="109"/>
                    <a:pt x="871" y="109"/>
                  </a:cubicBezTo>
                  <a:moveTo>
                    <a:pt x="237" y="109"/>
                  </a:moveTo>
                  <a:cubicBezTo>
                    <a:pt x="233" y="109"/>
                    <a:pt x="229" y="107"/>
                    <a:pt x="227" y="103"/>
                  </a:cubicBezTo>
                  <a:cubicBezTo>
                    <a:pt x="223" y="97"/>
                    <a:pt x="225" y="90"/>
                    <a:pt x="231" y="86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40" y="81"/>
                    <a:pt x="248" y="83"/>
                    <a:pt x="251" y="89"/>
                  </a:cubicBezTo>
                  <a:cubicBezTo>
                    <a:pt x="254" y="95"/>
                    <a:pt x="252" y="102"/>
                    <a:pt x="247" y="105"/>
                  </a:cubicBezTo>
                  <a:cubicBezTo>
                    <a:pt x="243" y="107"/>
                    <a:pt x="243" y="107"/>
                    <a:pt x="243" y="107"/>
                  </a:cubicBezTo>
                  <a:cubicBezTo>
                    <a:pt x="241" y="108"/>
                    <a:pt x="239" y="109"/>
                    <a:pt x="237" y="109"/>
                  </a:cubicBezTo>
                  <a:moveTo>
                    <a:pt x="817" y="81"/>
                  </a:moveTo>
                  <a:cubicBezTo>
                    <a:pt x="816" y="81"/>
                    <a:pt x="814" y="81"/>
                    <a:pt x="812" y="80"/>
                  </a:cubicBezTo>
                  <a:cubicBezTo>
                    <a:pt x="809" y="79"/>
                    <a:pt x="809" y="79"/>
                    <a:pt x="809" y="79"/>
                  </a:cubicBezTo>
                  <a:cubicBezTo>
                    <a:pt x="803" y="76"/>
                    <a:pt x="800" y="69"/>
                    <a:pt x="803" y="63"/>
                  </a:cubicBezTo>
                  <a:cubicBezTo>
                    <a:pt x="806" y="57"/>
                    <a:pt x="813" y="54"/>
                    <a:pt x="819" y="57"/>
                  </a:cubicBezTo>
                  <a:cubicBezTo>
                    <a:pt x="822" y="58"/>
                    <a:pt x="822" y="58"/>
                    <a:pt x="822" y="58"/>
                  </a:cubicBezTo>
                  <a:cubicBezTo>
                    <a:pt x="828" y="61"/>
                    <a:pt x="831" y="68"/>
                    <a:pt x="828" y="74"/>
                  </a:cubicBezTo>
                  <a:cubicBezTo>
                    <a:pt x="826" y="79"/>
                    <a:pt x="822" y="81"/>
                    <a:pt x="817" y="81"/>
                  </a:cubicBezTo>
                  <a:moveTo>
                    <a:pt x="290" y="81"/>
                  </a:moveTo>
                  <a:cubicBezTo>
                    <a:pt x="286" y="81"/>
                    <a:pt x="282" y="79"/>
                    <a:pt x="280" y="74"/>
                  </a:cubicBezTo>
                  <a:cubicBezTo>
                    <a:pt x="277" y="68"/>
                    <a:pt x="279" y="61"/>
                    <a:pt x="285" y="58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95" y="54"/>
                    <a:pt x="302" y="57"/>
                    <a:pt x="305" y="63"/>
                  </a:cubicBezTo>
                  <a:cubicBezTo>
                    <a:pt x="308" y="69"/>
                    <a:pt x="305" y="76"/>
                    <a:pt x="299" y="78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94" y="81"/>
                    <a:pt x="292" y="81"/>
                    <a:pt x="290" y="81"/>
                  </a:cubicBezTo>
                  <a:moveTo>
                    <a:pt x="762" y="59"/>
                  </a:moveTo>
                  <a:cubicBezTo>
                    <a:pt x="761" y="59"/>
                    <a:pt x="759" y="59"/>
                    <a:pt x="758" y="58"/>
                  </a:cubicBezTo>
                  <a:cubicBezTo>
                    <a:pt x="754" y="57"/>
                    <a:pt x="754" y="57"/>
                    <a:pt x="754" y="57"/>
                  </a:cubicBezTo>
                  <a:cubicBezTo>
                    <a:pt x="748" y="55"/>
                    <a:pt x="745" y="48"/>
                    <a:pt x="747" y="42"/>
                  </a:cubicBezTo>
                  <a:cubicBezTo>
                    <a:pt x="749" y="35"/>
                    <a:pt x="756" y="32"/>
                    <a:pt x="762" y="34"/>
                  </a:cubicBezTo>
                  <a:cubicBezTo>
                    <a:pt x="766" y="36"/>
                    <a:pt x="766" y="36"/>
                    <a:pt x="766" y="36"/>
                  </a:cubicBezTo>
                  <a:cubicBezTo>
                    <a:pt x="772" y="38"/>
                    <a:pt x="775" y="45"/>
                    <a:pt x="773" y="51"/>
                  </a:cubicBezTo>
                  <a:cubicBezTo>
                    <a:pt x="771" y="56"/>
                    <a:pt x="767" y="59"/>
                    <a:pt x="762" y="59"/>
                  </a:cubicBezTo>
                  <a:moveTo>
                    <a:pt x="346" y="59"/>
                  </a:moveTo>
                  <a:cubicBezTo>
                    <a:pt x="341" y="59"/>
                    <a:pt x="336" y="56"/>
                    <a:pt x="335" y="51"/>
                  </a:cubicBezTo>
                  <a:cubicBezTo>
                    <a:pt x="332" y="44"/>
                    <a:pt x="336" y="38"/>
                    <a:pt x="342" y="35"/>
                  </a:cubicBezTo>
                  <a:cubicBezTo>
                    <a:pt x="346" y="34"/>
                    <a:pt x="346" y="34"/>
                    <a:pt x="346" y="34"/>
                  </a:cubicBezTo>
                  <a:cubicBezTo>
                    <a:pt x="352" y="32"/>
                    <a:pt x="359" y="35"/>
                    <a:pt x="361" y="42"/>
                  </a:cubicBezTo>
                  <a:cubicBezTo>
                    <a:pt x="363" y="48"/>
                    <a:pt x="360" y="55"/>
                    <a:pt x="354" y="57"/>
                  </a:cubicBezTo>
                  <a:cubicBezTo>
                    <a:pt x="350" y="58"/>
                    <a:pt x="350" y="58"/>
                    <a:pt x="350" y="58"/>
                  </a:cubicBezTo>
                  <a:cubicBezTo>
                    <a:pt x="349" y="59"/>
                    <a:pt x="347" y="59"/>
                    <a:pt x="346" y="59"/>
                  </a:cubicBezTo>
                  <a:moveTo>
                    <a:pt x="704" y="42"/>
                  </a:moveTo>
                  <a:cubicBezTo>
                    <a:pt x="703" y="42"/>
                    <a:pt x="703" y="42"/>
                    <a:pt x="702" y="42"/>
                  </a:cubicBezTo>
                  <a:cubicBezTo>
                    <a:pt x="698" y="41"/>
                    <a:pt x="698" y="41"/>
                    <a:pt x="698" y="41"/>
                  </a:cubicBezTo>
                  <a:cubicBezTo>
                    <a:pt x="691" y="39"/>
                    <a:pt x="687" y="33"/>
                    <a:pt x="689" y="26"/>
                  </a:cubicBezTo>
                  <a:cubicBezTo>
                    <a:pt x="690" y="20"/>
                    <a:pt x="697" y="16"/>
                    <a:pt x="703" y="17"/>
                  </a:cubicBezTo>
                  <a:cubicBezTo>
                    <a:pt x="707" y="18"/>
                    <a:pt x="707" y="18"/>
                    <a:pt x="707" y="18"/>
                  </a:cubicBezTo>
                  <a:cubicBezTo>
                    <a:pt x="714" y="20"/>
                    <a:pt x="718" y="26"/>
                    <a:pt x="716" y="33"/>
                  </a:cubicBezTo>
                  <a:cubicBezTo>
                    <a:pt x="715" y="38"/>
                    <a:pt x="710" y="42"/>
                    <a:pt x="704" y="42"/>
                  </a:cubicBezTo>
                  <a:moveTo>
                    <a:pt x="403" y="42"/>
                  </a:moveTo>
                  <a:cubicBezTo>
                    <a:pt x="398" y="42"/>
                    <a:pt x="393" y="38"/>
                    <a:pt x="392" y="33"/>
                  </a:cubicBezTo>
                  <a:cubicBezTo>
                    <a:pt x="390" y="26"/>
                    <a:pt x="394" y="20"/>
                    <a:pt x="401" y="18"/>
                  </a:cubicBezTo>
                  <a:cubicBezTo>
                    <a:pt x="405" y="17"/>
                    <a:pt x="405" y="17"/>
                    <a:pt x="405" y="17"/>
                  </a:cubicBezTo>
                  <a:cubicBezTo>
                    <a:pt x="411" y="16"/>
                    <a:pt x="417" y="20"/>
                    <a:pt x="419" y="26"/>
                  </a:cubicBezTo>
                  <a:cubicBezTo>
                    <a:pt x="421" y="33"/>
                    <a:pt x="417" y="39"/>
                    <a:pt x="410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2"/>
                    <a:pt x="404" y="42"/>
                    <a:pt x="403" y="42"/>
                  </a:cubicBezTo>
                  <a:moveTo>
                    <a:pt x="646" y="31"/>
                  </a:moveTo>
                  <a:cubicBezTo>
                    <a:pt x="645" y="31"/>
                    <a:pt x="644" y="30"/>
                    <a:pt x="644" y="30"/>
                  </a:cubicBezTo>
                  <a:cubicBezTo>
                    <a:pt x="640" y="30"/>
                    <a:pt x="640" y="30"/>
                    <a:pt x="640" y="30"/>
                  </a:cubicBezTo>
                  <a:cubicBezTo>
                    <a:pt x="633" y="29"/>
                    <a:pt x="629" y="23"/>
                    <a:pt x="630" y="16"/>
                  </a:cubicBezTo>
                  <a:cubicBezTo>
                    <a:pt x="631" y="10"/>
                    <a:pt x="637" y="5"/>
                    <a:pt x="643" y="6"/>
                  </a:cubicBezTo>
                  <a:cubicBezTo>
                    <a:pt x="647" y="7"/>
                    <a:pt x="647" y="7"/>
                    <a:pt x="647" y="7"/>
                  </a:cubicBezTo>
                  <a:cubicBezTo>
                    <a:pt x="654" y="8"/>
                    <a:pt x="658" y="14"/>
                    <a:pt x="657" y="20"/>
                  </a:cubicBezTo>
                  <a:cubicBezTo>
                    <a:pt x="657" y="26"/>
                    <a:pt x="651" y="31"/>
                    <a:pt x="646" y="31"/>
                  </a:cubicBezTo>
                  <a:moveTo>
                    <a:pt x="462" y="30"/>
                  </a:moveTo>
                  <a:cubicBezTo>
                    <a:pt x="456" y="30"/>
                    <a:pt x="451" y="26"/>
                    <a:pt x="450" y="20"/>
                  </a:cubicBezTo>
                  <a:cubicBezTo>
                    <a:pt x="449" y="14"/>
                    <a:pt x="454" y="8"/>
                    <a:pt x="461" y="7"/>
                  </a:cubicBezTo>
                  <a:cubicBezTo>
                    <a:pt x="465" y="6"/>
                    <a:pt x="465" y="6"/>
                    <a:pt x="465" y="6"/>
                  </a:cubicBezTo>
                  <a:cubicBezTo>
                    <a:pt x="471" y="5"/>
                    <a:pt x="477" y="10"/>
                    <a:pt x="478" y="16"/>
                  </a:cubicBezTo>
                  <a:cubicBezTo>
                    <a:pt x="479" y="23"/>
                    <a:pt x="474" y="29"/>
                    <a:pt x="468" y="30"/>
                  </a:cubicBezTo>
                  <a:cubicBezTo>
                    <a:pt x="464" y="30"/>
                    <a:pt x="464" y="30"/>
                    <a:pt x="464" y="30"/>
                  </a:cubicBezTo>
                  <a:cubicBezTo>
                    <a:pt x="463" y="30"/>
                    <a:pt x="463" y="30"/>
                    <a:pt x="462" y="30"/>
                  </a:cubicBezTo>
                  <a:moveTo>
                    <a:pt x="586" y="25"/>
                  </a:moveTo>
                  <a:cubicBezTo>
                    <a:pt x="585" y="25"/>
                    <a:pt x="585" y="25"/>
                    <a:pt x="585" y="25"/>
                  </a:cubicBezTo>
                  <a:cubicBezTo>
                    <a:pt x="581" y="25"/>
                    <a:pt x="581" y="25"/>
                    <a:pt x="581" y="25"/>
                  </a:cubicBezTo>
                  <a:cubicBezTo>
                    <a:pt x="575" y="24"/>
                    <a:pt x="570" y="19"/>
                    <a:pt x="570" y="12"/>
                  </a:cubicBezTo>
                  <a:cubicBezTo>
                    <a:pt x="570" y="5"/>
                    <a:pt x="576" y="0"/>
                    <a:pt x="582" y="1"/>
                  </a:cubicBezTo>
                  <a:cubicBezTo>
                    <a:pt x="586" y="1"/>
                    <a:pt x="586" y="1"/>
                    <a:pt x="586" y="1"/>
                  </a:cubicBezTo>
                  <a:cubicBezTo>
                    <a:pt x="593" y="1"/>
                    <a:pt x="598" y="7"/>
                    <a:pt x="598" y="13"/>
                  </a:cubicBezTo>
                  <a:cubicBezTo>
                    <a:pt x="597" y="20"/>
                    <a:pt x="592" y="25"/>
                    <a:pt x="586" y="25"/>
                  </a:cubicBezTo>
                  <a:moveTo>
                    <a:pt x="522" y="25"/>
                  </a:moveTo>
                  <a:cubicBezTo>
                    <a:pt x="515" y="25"/>
                    <a:pt x="510" y="20"/>
                    <a:pt x="510" y="13"/>
                  </a:cubicBezTo>
                  <a:cubicBezTo>
                    <a:pt x="510" y="7"/>
                    <a:pt x="515" y="1"/>
                    <a:pt x="521" y="1"/>
                  </a:cubicBezTo>
                  <a:cubicBezTo>
                    <a:pt x="525" y="1"/>
                    <a:pt x="525" y="1"/>
                    <a:pt x="525" y="1"/>
                  </a:cubicBezTo>
                  <a:cubicBezTo>
                    <a:pt x="532" y="0"/>
                    <a:pt x="538" y="5"/>
                    <a:pt x="538" y="12"/>
                  </a:cubicBezTo>
                  <a:cubicBezTo>
                    <a:pt x="538" y="19"/>
                    <a:pt x="533" y="24"/>
                    <a:pt x="526" y="24"/>
                  </a:cubicBezTo>
                  <a:cubicBezTo>
                    <a:pt x="522" y="25"/>
                    <a:pt x="522" y="25"/>
                    <a:pt x="522" y="25"/>
                  </a:cubicBezTo>
                  <a:cubicBezTo>
                    <a:pt x="522" y="25"/>
                    <a:pt x="522" y="25"/>
                    <a:pt x="522" y="25"/>
                  </a:cubicBezTo>
                </a:path>
              </a:pathLst>
            </a:custGeom>
            <a:solidFill>
              <a:srgbClr val="2683C6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8089900" y="4852988"/>
              <a:ext cx="58737" cy="65088"/>
            </a:xfrm>
            <a:custGeom>
              <a:avLst/>
              <a:gdLst>
                <a:gd name="T0" fmla="*/ 26 w 26"/>
                <a:gd name="T1" fmla="*/ 28 h 28"/>
                <a:gd name="T2" fmla="*/ 12 w 26"/>
                <a:gd name="T3" fmla="*/ 28 h 28"/>
                <a:gd name="T4" fmla="*/ 0 w 26"/>
                <a:gd name="T5" fmla="*/ 15 h 28"/>
                <a:gd name="T6" fmla="*/ 5 w 26"/>
                <a:gd name="T7" fmla="*/ 5 h 28"/>
                <a:gd name="T8" fmla="*/ 14 w 26"/>
                <a:gd name="T9" fmla="*/ 0 h 28"/>
                <a:gd name="T10" fmla="*/ 26 w 26"/>
                <a:gd name="T11" fmla="*/ 13 h 28"/>
                <a:gd name="T12" fmla="*/ 26 w 2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8">
                  <a:moveTo>
                    <a:pt x="26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11"/>
                    <a:pt x="2" y="7"/>
                    <a:pt x="5" y="5"/>
                  </a:cubicBezTo>
                  <a:cubicBezTo>
                    <a:pt x="7" y="2"/>
                    <a:pt x="11" y="0"/>
                    <a:pt x="14" y="0"/>
                  </a:cubicBezTo>
                  <a:cubicBezTo>
                    <a:pt x="21" y="0"/>
                    <a:pt x="26" y="7"/>
                    <a:pt x="26" y="13"/>
                  </a:cubicBezTo>
                  <a:lnTo>
                    <a:pt x="26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5741988" y="4862513"/>
              <a:ext cx="2279650" cy="55563"/>
            </a:xfrm>
            <a:custGeom>
              <a:avLst/>
              <a:gdLst>
                <a:gd name="T0" fmla="*/ 972 w 988"/>
                <a:gd name="T1" fmla="*/ 24 h 24"/>
                <a:gd name="T2" fmla="*/ 972 w 988"/>
                <a:gd name="T3" fmla="*/ 0 h 24"/>
                <a:gd name="T4" fmla="*/ 988 w 988"/>
                <a:gd name="T5" fmla="*/ 12 h 24"/>
                <a:gd name="T6" fmla="*/ 916 w 988"/>
                <a:gd name="T7" fmla="*/ 24 h 24"/>
                <a:gd name="T8" fmla="*/ 900 w 988"/>
                <a:gd name="T9" fmla="*/ 12 h 24"/>
                <a:gd name="T10" fmla="*/ 916 w 988"/>
                <a:gd name="T11" fmla="*/ 0 h 24"/>
                <a:gd name="T12" fmla="*/ 916 w 988"/>
                <a:gd name="T13" fmla="*/ 24 h 24"/>
                <a:gd name="T14" fmla="*/ 852 w 988"/>
                <a:gd name="T15" fmla="*/ 24 h 24"/>
                <a:gd name="T16" fmla="*/ 852 w 988"/>
                <a:gd name="T17" fmla="*/ 0 h 24"/>
                <a:gd name="T18" fmla="*/ 868 w 988"/>
                <a:gd name="T19" fmla="*/ 12 h 24"/>
                <a:gd name="T20" fmla="*/ 796 w 988"/>
                <a:gd name="T21" fmla="*/ 24 h 24"/>
                <a:gd name="T22" fmla="*/ 780 w 988"/>
                <a:gd name="T23" fmla="*/ 12 h 24"/>
                <a:gd name="T24" fmla="*/ 796 w 988"/>
                <a:gd name="T25" fmla="*/ 0 h 24"/>
                <a:gd name="T26" fmla="*/ 796 w 988"/>
                <a:gd name="T27" fmla="*/ 24 h 24"/>
                <a:gd name="T28" fmla="*/ 732 w 988"/>
                <a:gd name="T29" fmla="*/ 24 h 24"/>
                <a:gd name="T30" fmla="*/ 732 w 988"/>
                <a:gd name="T31" fmla="*/ 0 h 24"/>
                <a:gd name="T32" fmla="*/ 748 w 988"/>
                <a:gd name="T33" fmla="*/ 12 h 24"/>
                <a:gd name="T34" fmla="*/ 676 w 988"/>
                <a:gd name="T35" fmla="*/ 24 h 24"/>
                <a:gd name="T36" fmla="*/ 660 w 988"/>
                <a:gd name="T37" fmla="*/ 12 h 24"/>
                <a:gd name="T38" fmla="*/ 676 w 988"/>
                <a:gd name="T39" fmla="*/ 0 h 24"/>
                <a:gd name="T40" fmla="*/ 676 w 988"/>
                <a:gd name="T41" fmla="*/ 24 h 24"/>
                <a:gd name="T42" fmla="*/ 612 w 988"/>
                <a:gd name="T43" fmla="*/ 24 h 24"/>
                <a:gd name="T44" fmla="*/ 612 w 988"/>
                <a:gd name="T45" fmla="*/ 0 h 24"/>
                <a:gd name="T46" fmla="*/ 628 w 988"/>
                <a:gd name="T47" fmla="*/ 12 h 24"/>
                <a:gd name="T48" fmla="*/ 556 w 988"/>
                <a:gd name="T49" fmla="*/ 24 h 24"/>
                <a:gd name="T50" fmla="*/ 540 w 988"/>
                <a:gd name="T51" fmla="*/ 12 h 24"/>
                <a:gd name="T52" fmla="*/ 556 w 988"/>
                <a:gd name="T53" fmla="*/ 0 h 24"/>
                <a:gd name="T54" fmla="*/ 556 w 988"/>
                <a:gd name="T55" fmla="*/ 24 h 24"/>
                <a:gd name="T56" fmla="*/ 492 w 988"/>
                <a:gd name="T57" fmla="*/ 24 h 24"/>
                <a:gd name="T58" fmla="*/ 492 w 988"/>
                <a:gd name="T59" fmla="*/ 0 h 24"/>
                <a:gd name="T60" fmla="*/ 508 w 988"/>
                <a:gd name="T61" fmla="*/ 12 h 24"/>
                <a:gd name="T62" fmla="*/ 436 w 988"/>
                <a:gd name="T63" fmla="*/ 24 h 24"/>
                <a:gd name="T64" fmla="*/ 420 w 988"/>
                <a:gd name="T65" fmla="*/ 12 h 24"/>
                <a:gd name="T66" fmla="*/ 436 w 988"/>
                <a:gd name="T67" fmla="*/ 0 h 24"/>
                <a:gd name="T68" fmla="*/ 436 w 988"/>
                <a:gd name="T69" fmla="*/ 24 h 24"/>
                <a:gd name="T70" fmla="*/ 372 w 988"/>
                <a:gd name="T71" fmla="*/ 24 h 24"/>
                <a:gd name="T72" fmla="*/ 372 w 988"/>
                <a:gd name="T73" fmla="*/ 0 h 24"/>
                <a:gd name="T74" fmla="*/ 388 w 988"/>
                <a:gd name="T75" fmla="*/ 12 h 24"/>
                <a:gd name="T76" fmla="*/ 316 w 988"/>
                <a:gd name="T77" fmla="*/ 24 h 24"/>
                <a:gd name="T78" fmla="*/ 300 w 988"/>
                <a:gd name="T79" fmla="*/ 12 h 24"/>
                <a:gd name="T80" fmla="*/ 316 w 988"/>
                <a:gd name="T81" fmla="*/ 0 h 24"/>
                <a:gd name="T82" fmla="*/ 316 w 988"/>
                <a:gd name="T83" fmla="*/ 24 h 24"/>
                <a:gd name="T84" fmla="*/ 252 w 988"/>
                <a:gd name="T85" fmla="*/ 24 h 24"/>
                <a:gd name="T86" fmla="*/ 252 w 988"/>
                <a:gd name="T87" fmla="*/ 0 h 24"/>
                <a:gd name="T88" fmla="*/ 268 w 988"/>
                <a:gd name="T89" fmla="*/ 12 h 24"/>
                <a:gd name="T90" fmla="*/ 196 w 988"/>
                <a:gd name="T91" fmla="*/ 24 h 24"/>
                <a:gd name="T92" fmla="*/ 180 w 988"/>
                <a:gd name="T93" fmla="*/ 12 h 24"/>
                <a:gd name="T94" fmla="*/ 196 w 988"/>
                <a:gd name="T95" fmla="*/ 0 h 24"/>
                <a:gd name="T96" fmla="*/ 196 w 988"/>
                <a:gd name="T97" fmla="*/ 24 h 24"/>
                <a:gd name="T98" fmla="*/ 132 w 988"/>
                <a:gd name="T99" fmla="*/ 24 h 24"/>
                <a:gd name="T100" fmla="*/ 132 w 988"/>
                <a:gd name="T101" fmla="*/ 0 h 24"/>
                <a:gd name="T102" fmla="*/ 148 w 988"/>
                <a:gd name="T103" fmla="*/ 12 h 24"/>
                <a:gd name="T104" fmla="*/ 76 w 988"/>
                <a:gd name="T105" fmla="*/ 24 h 24"/>
                <a:gd name="T106" fmla="*/ 60 w 988"/>
                <a:gd name="T107" fmla="*/ 12 h 24"/>
                <a:gd name="T108" fmla="*/ 76 w 988"/>
                <a:gd name="T109" fmla="*/ 0 h 24"/>
                <a:gd name="T110" fmla="*/ 76 w 988"/>
                <a:gd name="T111" fmla="*/ 24 h 24"/>
                <a:gd name="T112" fmla="*/ 12 w 988"/>
                <a:gd name="T113" fmla="*/ 24 h 24"/>
                <a:gd name="T114" fmla="*/ 12 w 988"/>
                <a:gd name="T115" fmla="*/ 0 h 24"/>
                <a:gd name="T116" fmla="*/ 28 w 988"/>
                <a:gd name="T1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88" h="24">
                  <a:moveTo>
                    <a:pt x="976" y="24"/>
                  </a:moveTo>
                  <a:cubicBezTo>
                    <a:pt x="972" y="24"/>
                    <a:pt x="972" y="24"/>
                    <a:pt x="972" y="24"/>
                  </a:cubicBezTo>
                  <a:cubicBezTo>
                    <a:pt x="965" y="24"/>
                    <a:pt x="960" y="19"/>
                    <a:pt x="960" y="12"/>
                  </a:cubicBezTo>
                  <a:cubicBezTo>
                    <a:pt x="960" y="5"/>
                    <a:pt x="965" y="0"/>
                    <a:pt x="972" y="0"/>
                  </a:cubicBezTo>
                  <a:cubicBezTo>
                    <a:pt x="976" y="0"/>
                    <a:pt x="976" y="0"/>
                    <a:pt x="976" y="0"/>
                  </a:cubicBezTo>
                  <a:cubicBezTo>
                    <a:pt x="983" y="0"/>
                    <a:pt x="988" y="5"/>
                    <a:pt x="988" y="12"/>
                  </a:cubicBezTo>
                  <a:cubicBezTo>
                    <a:pt x="988" y="19"/>
                    <a:pt x="983" y="24"/>
                    <a:pt x="976" y="24"/>
                  </a:cubicBezTo>
                  <a:moveTo>
                    <a:pt x="916" y="24"/>
                  </a:moveTo>
                  <a:cubicBezTo>
                    <a:pt x="912" y="24"/>
                    <a:pt x="912" y="24"/>
                    <a:pt x="912" y="24"/>
                  </a:cubicBezTo>
                  <a:cubicBezTo>
                    <a:pt x="905" y="24"/>
                    <a:pt x="900" y="19"/>
                    <a:pt x="900" y="12"/>
                  </a:cubicBezTo>
                  <a:cubicBezTo>
                    <a:pt x="900" y="5"/>
                    <a:pt x="905" y="0"/>
                    <a:pt x="912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3" y="0"/>
                    <a:pt x="928" y="5"/>
                    <a:pt x="928" y="12"/>
                  </a:cubicBezTo>
                  <a:cubicBezTo>
                    <a:pt x="928" y="19"/>
                    <a:pt x="923" y="24"/>
                    <a:pt x="916" y="24"/>
                  </a:cubicBezTo>
                  <a:moveTo>
                    <a:pt x="856" y="24"/>
                  </a:moveTo>
                  <a:cubicBezTo>
                    <a:pt x="852" y="24"/>
                    <a:pt x="852" y="24"/>
                    <a:pt x="852" y="24"/>
                  </a:cubicBezTo>
                  <a:cubicBezTo>
                    <a:pt x="845" y="24"/>
                    <a:pt x="840" y="19"/>
                    <a:pt x="840" y="12"/>
                  </a:cubicBezTo>
                  <a:cubicBezTo>
                    <a:pt x="840" y="5"/>
                    <a:pt x="845" y="0"/>
                    <a:pt x="852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863" y="0"/>
                    <a:pt x="868" y="5"/>
                    <a:pt x="868" y="12"/>
                  </a:cubicBezTo>
                  <a:cubicBezTo>
                    <a:pt x="868" y="19"/>
                    <a:pt x="863" y="24"/>
                    <a:pt x="856" y="24"/>
                  </a:cubicBezTo>
                  <a:moveTo>
                    <a:pt x="796" y="24"/>
                  </a:moveTo>
                  <a:cubicBezTo>
                    <a:pt x="792" y="24"/>
                    <a:pt x="792" y="24"/>
                    <a:pt x="792" y="24"/>
                  </a:cubicBezTo>
                  <a:cubicBezTo>
                    <a:pt x="785" y="24"/>
                    <a:pt x="780" y="19"/>
                    <a:pt x="780" y="12"/>
                  </a:cubicBezTo>
                  <a:cubicBezTo>
                    <a:pt x="780" y="5"/>
                    <a:pt x="785" y="0"/>
                    <a:pt x="792" y="0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803" y="0"/>
                    <a:pt x="808" y="5"/>
                    <a:pt x="808" y="12"/>
                  </a:cubicBezTo>
                  <a:cubicBezTo>
                    <a:pt x="808" y="19"/>
                    <a:pt x="803" y="24"/>
                    <a:pt x="796" y="24"/>
                  </a:cubicBezTo>
                  <a:moveTo>
                    <a:pt x="736" y="24"/>
                  </a:moveTo>
                  <a:cubicBezTo>
                    <a:pt x="732" y="24"/>
                    <a:pt x="732" y="24"/>
                    <a:pt x="732" y="24"/>
                  </a:cubicBezTo>
                  <a:cubicBezTo>
                    <a:pt x="725" y="24"/>
                    <a:pt x="720" y="19"/>
                    <a:pt x="720" y="12"/>
                  </a:cubicBezTo>
                  <a:cubicBezTo>
                    <a:pt x="720" y="5"/>
                    <a:pt x="725" y="0"/>
                    <a:pt x="732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743" y="0"/>
                    <a:pt x="748" y="5"/>
                    <a:pt x="748" y="12"/>
                  </a:cubicBezTo>
                  <a:cubicBezTo>
                    <a:pt x="748" y="19"/>
                    <a:pt x="743" y="24"/>
                    <a:pt x="736" y="24"/>
                  </a:cubicBezTo>
                  <a:moveTo>
                    <a:pt x="676" y="24"/>
                  </a:moveTo>
                  <a:cubicBezTo>
                    <a:pt x="672" y="24"/>
                    <a:pt x="672" y="24"/>
                    <a:pt x="672" y="24"/>
                  </a:cubicBezTo>
                  <a:cubicBezTo>
                    <a:pt x="665" y="24"/>
                    <a:pt x="660" y="19"/>
                    <a:pt x="660" y="12"/>
                  </a:cubicBezTo>
                  <a:cubicBezTo>
                    <a:pt x="660" y="5"/>
                    <a:pt x="665" y="0"/>
                    <a:pt x="672" y="0"/>
                  </a:cubicBezTo>
                  <a:cubicBezTo>
                    <a:pt x="676" y="0"/>
                    <a:pt x="676" y="0"/>
                    <a:pt x="676" y="0"/>
                  </a:cubicBezTo>
                  <a:cubicBezTo>
                    <a:pt x="683" y="0"/>
                    <a:pt x="688" y="5"/>
                    <a:pt x="688" y="12"/>
                  </a:cubicBezTo>
                  <a:cubicBezTo>
                    <a:pt x="688" y="19"/>
                    <a:pt x="683" y="24"/>
                    <a:pt x="676" y="24"/>
                  </a:cubicBezTo>
                  <a:moveTo>
                    <a:pt x="616" y="24"/>
                  </a:moveTo>
                  <a:cubicBezTo>
                    <a:pt x="612" y="24"/>
                    <a:pt x="612" y="24"/>
                    <a:pt x="612" y="24"/>
                  </a:cubicBezTo>
                  <a:cubicBezTo>
                    <a:pt x="605" y="24"/>
                    <a:pt x="600" y="19"/>
                    <a:pt x="600" y="12"/>
                  </a:cubicBezTo>
                  <a:cubicBezTo>
                    <a:pt x="600" y="5"/>
                    <a:pt x="605" y="0"/>
                    <a:pt x="612" y="0"/>
                  </a:cubicBezTo>
                  <a:cubicBezTo>
                    <a:pt x="616" y="0"/>
                    <a:pt x="616" y="0"/>
                    <a:pt x="616" y="0"/>
                  </a:cubicBezTo>
                  <a:cubicBezTo>
                    <a:pt x="623" y="0"/>
                    <a:pt x="628" y="5"/>
                    <a:pt x="628" y="12"/>
                  </a:cubicBezTo>
                  <a:cubicBezTo>
                    <a:pt x="628" y="19"/>
                    <a:pt x="623" y="24"/>
                    <a:pt x="616" y="24"/>
                  </a:cubicBezTo>
                  <a:moveTo>
                    <a:pt x="556" y="24"/>
                  </a:moveTo>
                  <a:cubicBezTo>
                    <a:pt x="552" y="24"/>
                    <a:pt x="552" y="24"/>
                    <a:pt x="552" y="24"/>
                  </a:cubicBezTo>
                  <a:cubicBezTo>
                    <a:pt x="545" y="24"/>
                    <a:pt x="540" y="19"/>
                    <a:pt x="540" y="12"/>
                  </a:cubicBezTo>
                  <a:cubicBezTo>
                    <a:pt x="540" y="5"/>
                    <a:pt x="545" y="0"/>
                    <a:pt x="552" y="0"/>
                  </a:cubicBezTo>
                  <a:cubicBezTo>
                    <a:pt x="556" y="0"/>
                    <a:pt x="556" y="0"/>
                    <a:pt x="556" y="0"/>
                  </a:cubicBezTo>
                  <a:cubicBezTo>
                    <a:pt x="563" y="0"/>
                    <a:pt x="568" y="5"/>
                    <a:pt x="568" y="12"/>
                  </a:cubicBezTo>
                  <a:cubicBezTo>
                    <a:pt x="568" y="19"/>
                    <a:pt x="563" y="24"/>
                    <a:pt x="556" y="24"/>
                  </a:cubicBezTo>
                  <a:moveTo>
                    <a:pt x="496" y="24"/>
                  </a:moveTo>
                  <a:cubicBezTo>
                    <a:pt x="492" y="24"/>
                    <a:pt x="492" y="24"/>
                    <a:pt x="492" y="24"/>
                  </a:cubicBezTo>
                  <a:cubicBezTo>
                    <a:pt x="485" y="24"/>
                    <a:pt x="480" y="19"/>
                    <a:pt x="480" y="12"/>
                  </a:cubicBezTo>
                  <a:cubicBezTo>
                    <a:pt x="480" y="5"/>
                    <a:pt x="485" y="0"/>
                    <a:pt x="492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503" y="0"/>
                    <a:pt x="508" y="5"/>
                    <a:pt x="508" y="12"/>
                  </a:cubicBezTo>
                  <a:cubicBezTo>
                    <a:pt x="508" y="19"/>
                    <a:pt x="503" y="24"/>
                    <a:pt x="496" y="24"/>
                  </a:cubicBezTo>
                  <a:moveTo>
                    <a:pt x="436" y="24"/>
                  </a:moveTo>
                  <a:cubicBezTo>
                    <a:pt x="432" y="24"/>
                    <a:pt x="432" y="24"/>
                    <a:pt x="432" y="24"/>
                  </a:cubicBezTo>
                  <a:cubicBezTo>
                    <a:pt x="425" y="24"/>
                    <a:pt x="420" y="19"/>
                    <a:pt x="420" y="12"/>
                  </a:cubicBezTo>
                  <a:cubicBezTo>
                    <a:pt x="420" y="5"/>
                    <a:pt x="425" y="0"/>
                    <a:pt x="432" y="0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443" y="0"/>
                    <a:pt x="448" y="5"/>
                    <a:pt x="448" y="12"/>
                  </a:cubicBezTo>
                  <a:cubicBezTo>
                    <a:pt x="448" y="19"/>
                    <a:pt x="443" y="24"/>
                    <a:pt x="436" y="24"/>
                  </a:cubicBezTo>
                  <a:moveTo>
                    <a:pt x="376" y="24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65" y="24"/>
                    <a:pt x="360" y="19"/>
                    <a:pt x="360" y="12"/>
                  </a:cubicBezTo>
                  <a:cubicBezTo>
                    <a:pt x="360" y="5"/>
                    <a:pt x="365" y="0"/>
                    <a:pt x="372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3" y="0"/>
                    <a:pt x="388" y="5"/>
                    <a:pt x="388" y="12"/>
                  </a:cubicBezTo>
                  <a:cubicBezTo>
                    <a:pt x="388" y="19"/>
                    <a:pt x="383" y="24"/>
                    <a:pt x="376" y="24"/>
                  </a:cubicBezTo>
                  <a:moveTo>
                    <a:pt x="316" y="24"/>
                  </a:moveTo>
                  <a:cubicBezTo>
                    <a:pt x="312" y="24"/>
                    <a:pt x="312" y="24"/>
                    <a:pt x="312" y="24"/>
                  </a:cubicBezTo>
                  <a:cubicBezTo>
                    <a:pt x="305" y="24"/>
                    <a:pt x="300" y="19"/>
                    <a:pt x="300" y="12"/>
                  </a:cubicBezTo>
                  <a:cubicBezTo>
                    <a:pt x="300" y="5"/>
                    <a:pt x="305" y="0"/>
                    <a:pt x="312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23" y="0"/>
                    <a:pt x="328" y="5"/>
                    <a:pt x="328" y="12"/>
                  </a:cubicBezTo>
                  <a:cubicBezTo>
                    <a:pt x="328" y="19"/>
                    <a:pt x="323" y="24"/>
                    <a:pt x="316" y="24"/>
                  </a:cubicBezTo>
                  <a:moveTo>
                    <a:pt x="256" y="24"/>
                  </a:moveTo>
                  <a:cubicBezTo>
                    <a:pt x="252" y="24"/>
                    <a:pt x="252" y="24"/>
                    <a:pt x="252" y="24"/>
                  </a:cubicBezTo>
                  <a:cubicBezTo>
                    <a:pt x="245" y="24"/>
                    <a:pt x="240" y="19"/>
                    <a:pt x="240" y="12"/>
                  </a:cubicBezTo>
                  <a:cubicBezTo>
                    <a:pt x="240" y="5"/>
                    <a:pt x="245" y="0"/>
                    <a:pt x="252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3" y="0"/>
                    <a:pt x="268" y="5"/>
                    <a:pt x="268" y="12"/>
                  </a:cubicBezTo>
                  <a:cubicBezTo>
                    <a:pt x="268" y="19"/>
                    <a:pt x="263" y="24"/>
                    <a:pt x="256" y="24"/>
                  </a:cubicBezTo>
                  <a:moveTo>
                    <a:pt x="196" y="24"/>
                  </a:moveTo>
                  <a:cubicBezTo>
                    <a:pt x="192" y="24"/>
                    <a:pt x="192" y="24"/>
                    <a:pt x="192" y="24"/>
                  </a:cubicBezTo>
                  <a:cubicBezTo>
                    <a:pt x="185" y="24"/>
                    <a:pt x="180" y="19"/>
                    <a:pt x="180" y="12"/>
                  </a:cubicBezTo>
                  <a:cubicBezTo>
                    <a:pt x="180" y="5"/>
                    <a:pt x="185" y="0"/>
                    <a:pt x="192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03" y="0"/>
                    <a:pt x="208" y="5"/>
                    <a:pt x="208" y="12"/>
                  </a:cubicBezTo>
                  <a:cubicBezTo>
                    <a:pt x="208" y="19"/>
                    <a:pt x="203" y="24"/>
                    <a:pt x="196" y="24"/>
                  </a:cubicBezTo>
                  <a:moveTo>
                    <a:pt x="136" y="24"/>
                  </a:moveTo>
                  <a:cubicBezTo>
                    <a:pt x="132" y="24"/>
                    <a:pt x="132" y="24"/>
                    <a:pt x="132" y="24"/>
                  </a:cubicBezTo>
                  <a:cubicBezTo>
                    <a:pt x="125" y="24"/>
                    <a:pt x="120" y="19"/>
                    <a:pt x="120" y="12"/>
                  </a:cubicBezTo>
                  <a:cubicBezTo>
                    <a:pt x="120" y="5"/>
                    <a:pt x="125" y="0"/>
                    <a:pt x="132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3" y="0"/>
                    <a:pt x="148" y="5"/>
                    <a:pt x="148" y="12"/>
                  </a:cubicBezTo>
                  <a:cubicBezTo>
                    <a:pt x="148" y="19"/>
                    <a:pt x="143" y="24"/>
                    <a:pt x="136" y="24"/>
                  </a:cubicBezTo>
                  <a:moveTo>
                    <a:pt x="76" y="24"/>
                  </a:moveTo>
                  <a:cubicBezTo>
                    <a:pt x="72" y="24"/>
                    <a:pt x="72" y="24"/>
                    <a:pt x="72" y="24"/>
                  </a:cubicBezTo>
                  <a:cubicBezTo>
                    <a:pt x="65" y="24"/>
                    <a:pt x="60" y="19"/>
                    <a:pt x="60" y="12"/>
                  </a:cubicBezTo>
                  <a:cubicBezTo>
                    <a:pt x="60" y="5"/>
                    <a:pt x="65" y="0"/>
                    <a:pt x="7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83" y="0"/>
                    <a:pt x="88" y="5"/>
                    <a:pt x="88" y="12"/>
                  </a:cubicBezTo>
                  <a:cubicBezTo>
                    <a:pt x="88" y="19"/>
                    <a:pt x="83" y="24"/>
                    <a:pt x="76" y="24"/>
                  </a:cubicBezTo>
                  <a:moveTo>
                    <a:pt x="16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3" y="0"/>
                    <a:pt x="28" y="5"/>
                    <a:pt x="28" y="12"/>
                  </a:cubicBezTo>
                  <a:cubicBezTo>
                    <a:pt x="28" y="19"/>
                    <a:pt x="23" y="24"/>
                    <a:pt x="16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5813425" y="1076326"/>
              <a:ext cx="2171700" cy="3841750"/>
            </a:xfrm>
            <a:custGeom>
              <a:avLst/>
              <a:gdLst>
                <a:gd name="T0" fmla="*/ 29 w 941"/>
                <a:gd name="T1" fmla="*/ 1653 h 1665"/>
                <a:gd name="T2" fmla="*/ 45 w 941"/>
                <a:gd name="T3" fmla="*/ 1641 h 1665"/>
                <a:gd name="T4" fmla="*/ 45 w 941"/>
                <a:gd name="T5" fmla="*/ 1665 h 1665"/>
                <a:gd name="T6" fmla="*/ 101 w 941"/>
                <a:gd name="T7" fmla="*/ 1665 h 1665"/>
                <a:gd name="T8" fmla="*/ 101 w 941"/>
                <a:gd name="T9" fmla="*/ 1641 h 1665"/>
                <a:gd name="T10" fmla="*/ 117 w 941"/>
                <a:gd name="T11" fmla="*/ 1653 h 1665"/>
                <a:gd name="T12" fmla="*/ 101 w 941"/>
                <a:gd name="T13" fmla="*/ 1665 h 1665"/>
                <a:gd name="T14" fmla="*/ 149 w 941"/>
                <a:gd name="T15" fmla="*/ 1653 h 1665"/>
                <a:gd name="T16" fmla="*/ 165 w 941"/>
                <a:gd name="T17" fmla="*/ 1641 h 1665"/>
                <a:gd name="T18" fmla="*/ 165 w 941"/>
                <a:gd name="T19" fmla="*/ 1665 h 1665"/>
                <a:gd name="T20" fmla="*/ 221 w 941"/>
                <a:gd name="T21" fmla="*/ 1665 h 1665"/>
                <a:gd name="T22" fmla="*/ 221 w 941"/>
                <a:gd name="T23" fmla="*/ 1641 h 1665"/>
                <a:gd name="T24" fmla="*/ 237 w 941"/>
                <a:gd name="T25" fmla="*/ 1653 h 1665"/>
                <a:gd name="T26" fmla="*/ 221 w 941"/>
                <a:gd name="T27" fmla="*/ 1665 h 1665"/>
                <a:gd name="T28" fmla="*/ 269 w 941"/>
                <a:gd name="T29" fmla="*/ 1653 h 1665"/>
                <a:gd name="T30" fmla="*/ 285 w 941"/>
                <a:gd name="T31" fmla="*/ 1641 h 1665"/>
                <a:gd name="T32" fmla="*/ 285 w 941"/>
                <a:gd name="T33" fmla="*/ 1665 h 1665"/>
                <a:gd name="T34" fmla="*/ 341 w 941"/>
                <a:gd name="T35" fmla="*/ 1665 h 1665"/>
                <a:gd name="T36" fmla="*/ 341 w 941"/>
                <a:gd name="T37" fmla="*/ 1641 h 1665"/>
                <a:gd name="T38" fmla="*/ 357 w 941"/>
                <a:gd name="T39" fmla="*/ 1653 h 1665"/>
                <a:gd name="T40" fmla="*/ 341 w 941"/>
                <a:gd name="T41" fmla="*/ 1665 h 1665"/>
                <a:gd name="T42" fmla="*/ 389 w 941"/>
                <a:gd name="T43" fmla="*/ 1653 h 1665"/>
                <a:gd name="T44" fmla="*/ 405 w 941"/>
                <a:gd name="T45" fmla="*/ 1641 h 1665"/>
                <a:gd name="T46" fmla="*/ 405 w 941"/>
                <a:gd name="T47" fmla="*/ 1665 h 1665"/>
                <a:gd name="T48" fmla="*/ 461 w 941"/>
                <a:gd name="T49" fmla="*/ 1665 h 1665"/>
                <a:gd name="T50" fmla="*/ 461 w 941"/>
                <a:gd name="T51" fmla="*/ 1641 h 1665"/>
                <a:gd name="T52" fmla="*/ 477 w 941"/>
                <a:gd name="T53" fmla="*/ 1653 h 1665"/>
                <a:gd name="T54" fmla="*/ 461 w 941"/>
                <a:gd name="T55" fmla="*/ 1665 h 1665"/>
                <a:gd name="T56" fmla="*/ 509 w 941"/>
                <a:gd name="T57" fmla="*/ 1653 h 1665"/>
                <a:gd name="T58" fmla="*/ 525 w 941"/>
                <a:gd name="T59" fmla="*/ 1641 h 1665"/>
                <a:gd name="T60" fmla="*/ 525 w 941"/>
                <a:gd name="T61" fmla="*/ 1665 h 1665"/>
                <a:gd name="T62" fmla="*/ 581 w 941"/>
                <a:gd name="T63" fmla="*/ 1665 h 1665"/>
                <a:gd name="T64" fmla="*/ 581 w 941"/>
                <a:gd name="T65" fmla="*/ 1641 h 1665"/>
                <a:gd name="T66" fmla="*/ 597 w 941"/>
                <a:gd name="T67" fmla="*/ 1653 h 1665"/>
                <a:gd name="T68" fmla="*/ 581 w 941"/>
                <a:gd name="T69" fmla="*/ 1665 h 1665"/>
                <a:gd name="T70" fmla="*/ 629 w 941"/>
                <a:gd name="T71" fmla="*/ 1653 h 1665"/>
                <a:gd name="T72" fmla="*/ 645 w 941"/>
                <a:gd name="T73" fmla="*/ 1641 h 1665"/>
                <a:gd name="T74" fmla="*/ 645 w 941"/>
                <a:gd name="T75" fmla="*/ 1665 h 1665"/>
                <a:gd name="T76" fmla="*/ 701 w 941"/>
                <a:gd name="T77" fmla="*/ 1665 h 1665"/>
                <a:gd name="T78" fmla="*/ 701 w 941"/>
                <a:gd name="T79" fmla="*/ 1641 h 1665"/>
                <a:gd name="T80" fmla="*/ 717 w 941"/>
                <a:gd name="T81" fmla="*/ 1653 h 1665"/>
                <a:gd name="T82" fmla="*/ 701 w 941"/>
                <a:gd name="T83" fmla="*/ 1665 h 1665"/>
                <a:gd name="T84" fmla="*/ 749 w 941"/>
                <a:gd name="T85" fmla="*/ 1653 h 1665"/>
                <a:gd name="T86" fmla="*/ 765 w 941"/>
                <a:gd name="T87" fmla="*/ 1641 h 1665"/>
                <a:gd name="T88" fmla="*/ 765 w 941"/>
                <a:gd name="T89" fmla="*/ 1665 h 1665"/>
                <a:gd name="T90" fmla="*/ 821 w 941"/>
                <a:gd name="T91" fmla="*/ 1665 h 1665"/>
                <a:gd name="T92" fmla="*/ 821 w 941"/>
                <a:gd name="T93" fmla="*/ 1641 h 1665"/>
                <a:gd name="T94" fmla="*/ 837 w 941"/>
                <a:gd name="T95" fmla="*/ 1653 h 1665"/>
                <a:gd name="T96" fmla="*/ 821 w 941"/>
                <a:gd name="T97" fmla="*/ 1665 h 1665"/>
                <a:gd name="T98" fmla="*/ 869 w 941"/>
                <a:gd name="T99" fmla="*/ 1653 h 1665"/>
                <a:gd name="T100" fmla="*/ 885 w 941"/>
                <a:gd name="T101" fmla="*/ 1641 h 1665"/>
                <a:gd name="T102" fmla="*/ 885 w 941"/>
                <a:gd name="T103" fmla="*/ 1665 h 1665"/>
                <a:gd name="T104" fmla="*/ 471 w 941"/>
                <a:gd name="T105" fmla="*/ 0 h 1665"/>
                <a:gd name="T106" fmla="*/ 12 w 941"/>
                <a:gd name="T107" fmla="*/ 1665 h 1665"/>
                <a:gd name="T108" fmla="*/ 929 w 941"/>
                <a:gd name="T109" fmla="*/ 1655 h 1665"/>
                <a:gd name="T110" fmla="*/ 929 w 941"/>
                <a:gd name="T111" fmla="*/ 1651 h 1665"/>
                <a:gd name="T112" fmla="*/ 471 w 941"/>
                <a:gd name="T113" fmla="*/ 0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41" h="1665">
                  <a:moveTo>
                    <a:pt x="41" y="1665"/>
                  </a:moveTo>
                  <a:cubicBezTo>
                    <a:pt x="34" y="1665"/>
                    <a:pt x="29" y="1660"/>
                    <a:pt x="29" y="1653"/>
                  </a:cubicBezTo>
                  <a:cubicBezTo>
                    <a:pt x="29" y="1646"/>
                    <a:pt x="34" y="1641"/>
                    <a:pt x="41" y="1641"/>
                  </a:cubicBezTo>
                  <a:cubicBezTo>
                    <a:pt x="45" y="1641"/>
                    <a:pt x="45" y="1641"/>
                    <a:pt x="45" y="1641"/>
                  </a:cubicBezTo>
                  <a:cubicBezTo>
                    <a:pt x="52" y="1641"/>
                    <a:pt x="57" y="1646"/>
                    <a:pt x="57" y="1653"/>
                  </a:cubicBezTo>
                  <a:cubicBezTo>
                    <a:pt x="57" y="1660"/>
                    <a:pt x="52" y="1665"/>
                    <a:pt x="45" y="1665"/>
                  </a:cubicBezTo>
                  <a:cubicBezTo>
                    <a:pt x="41" y="1665"/>
                    <a:pt x="41" y="1665"/>
                    <a:pt x="41" y="1665"/>
                  </a:cubicBezTo>
                  <a:moveTo>
                    <a:pt x="101" y="1665"/>
                  </a:moveTo>
                  <a:cubicBezTo>
                    <a:pt x="94" y="1665"/>
                    <a:pt x="89" y="1660"/>
                    <a:pt x="89" y="1653"/>
                  </a:cubicBezTo>
                  <a:cubicBezTo>
                    <a:pt x="89" y="1646"/>
                    <a:pt x="94" y="1641"/>
                    <a:pt x="101" y="1641"/>
                  </a:cubicBezTo>
                  <a:cubicBezTo>
                    <a:pt x="105" y="1641"/>
                    <a:pt x="105" y="1641"/>
                    <a:pt x="105" y="1641"/>
                  </a:cubicBezTo>
                  <a:cubicBezTo>
                    <a:pt x="112" y="1641"/>
                    <a:pt x="117" y="1646"/>
                    <a:pt x="117" y="1653"/>
                  </a:cubicBezTo>
                  <a:cubicBezTo>
                    <a:pt x="117" y="1660"/>
                    <a:pt x="112" y="1665"/>
                    <a:pt x="105" y="1665"/>
                  </a:cubicBezTo>
                  <a:cubicBezTo>
                    <a:pt x="101" y="1665"/>
                    <a:pt x="101" y="1665"/>
                    <a:pt x="101" y="1665"/>
                  </a:cubicBezTo>
                  <a:moveTo>
                    <a:pt x="161" y="1665"/>
                  </a:moveTo>
                  <a:cubicBezTo>
                    <a:pt x="154" y="1665"/>
                    <a:pt x="149" y="1660"/>
                    <a:pt x="149" y="1653"/>
                  </a:cubicBezTo>
                  <a:cubicBezTo>
                    <a:pt x="149" y="1646"/>
                    <a:pt x="154" y="1641"/>
                    <a:pt x="161" y="1641"/>
                  </a:cubicBezTo>
                  <a:cubicBezTo>
                    <a:pt x="165" y="1641"/>
                    <a:pt x="165" y="1641"/>
                    <a:pt x="165" y="1641"/>
                  </a:cubicBezTo>
                  <a:cubicBezTo>
                    <a:pt x="172" y="1641"/>
                    <a:pt x="177" y="1646"/>
                    <a:pt x="177" y="1653"/>
                  </a:cubicBezTo>
                  <a:cubicBezTo>
                    <a:pt x="177" y="1660"/>
                    <a:pt x="172" y="1665"/>
                    <a:pt x="165" y="1665"/>
                  </a:cubicBezTo>
                  <a:cubicBezTo>
                    <a:pt x="161" y="1665"/>
                    <a:pt x="161" y="1665"/>
                    <a:pt x="161" y="1665"/>
                  </a:cubicBezTo>
                  <a:moveTo>
                    <a:pt x="221" y="1665"/>
                  </a:moveTo>
                  <a:cubicBezTo>
                    <a:pt x="214" y="1665"/>
                    <a:pt x="209" y="1660"/>
                    <a:pt x="209" y="1653"/>
                  </a:cubicBezTo>
                  <a:cubicBezTo>
                    <a:pt x="209" y="1646"/>
                    <a:pt x="214" y="1641"/>
                    <a:pt x="221" y="1641"/>
                  </a:cubicBezTo>
                  <a:cubicBezTo>
                    <a:pt x="225" y="1641"/>
                    <a:pt x="225" y="1641"/>
                    <a:pt x="225" y="1641"/>
                  </a:cubicBezTo>
                  <a:cubicBezTo>
                    <a:pt x="232" y="1641"/>
                    <a:pt x="237" y="1646"/>
                    <a:pt x="237" y="1653"/>
                  </a:cubicBezTo>
                  <a:cubicBezTo>
                    <a:pt x="237" y="1660"/>
                    <a:pt x="232" y="1665"/>
                    <a:pt x="225" y="1665"/>
                  </a:cubicBezTo>
                  <a:cubicBezTo>
                    <a:pt x="221" y="1665"/>
                    <a:pt x="221" y="1665"/>
                    <a:pt x="221" y="1665"/>
                  </a:cubicBezTo>
                  <a:moveTo>
                    <a:pt x="281" y="1665"/>
                  </a:moveTo>
                  <a:cubicBezTo>
                    <a:pt x="274" y="1665"/>
                    <a:pt x="269" y="1660"/>
                    <a:pt x="269" y="1653"/>
                  </a:cubicBezTo>
                  <a:cubicBezTo>
                    <a:pt x="269" y="1646"/>
                    <a:pt x="274" y="1641"/>
                    <a:pt x="281" y="1641"/>
                  </a:cubicBezTo>
                  <a:cubicBezTo>
                    <a:pt x="285" y="1641"/>
                    <a:pt x="285" y="1641"/>
                    <a:pt x="285" y="1641"/>
                  </a:cubicBezTo>
                  <a:cubicBezTo>
                    <a:pt x="292" y="1641"/>
                    <a:pt x="297" y="1646"/>
                    <a:pt x="297" y="1653"/>
                  </a:cubicBezTo>
                  <a:cubicBezTo>
                    <a:pt x="297" y="1660"/>
                    <a:pt x="292" y="1665"/>
                    <a:pt x="285" y="1665"/>
                  </a:cubicBezTo>
                  <a:cubicBezTo>
                    <a:pt x="281" y="1665"/>
                    <a:pt x="281" y="1665"/>
                    <a:pt x="281" y="1665"/>
                  </a:cubicBezTo>
                  <a:moveTo>
                    <a:pt x="341" y="1665"/>
                  </a:moveTo>
                  <a:cubicBezTo>
                    <a:pt x="334" y="1665"/>
                    <a:pt x="329" y="1660"/>
                    <a:pt x="329" y="1653"/>
                  </a:cubicBezTo>
                  <a:cubicBezTo>
                    <a:pt x="329" y="1646"/>
                    <a:pt x="334" y="1641"/>
                    <a:pt x="341" y="1641"/>
                  </a:cubicBezTo>
                  <a:cubicBezTo>
                    <a:pt x="345" y="1641"/>
                    <a:pt x="345" y="1641"/>
                    <a:pt x="345" y="1641"/>
                  </a:cubicBezTo>
                  <a:cubicBezTo>
                    <a:pt x="352" y="1641"/>
                    <a:pt x="357" y="1646"/>
                    <a:pt x="357" y="1653"/>
                  </a:cubicBezTo>
                  <a:cubicBezTo>
                    <a:pt x="357" y="1660"/>
                    <a:pt x="352" y="1665"/>
                    <a:pt x="345" y="1665"/>
                  </a:cubicBezTo>
                  <a:cubicBezTo>
                    <a:pt x="341" y="1665"/>
                    <a:pt x="341" y="1665"/>
                    <a:pt x="341" y="1665"/>
                  </a:cubicBezTo>
                  <a:moveTo>
                    <a:pt x="401" y="1665"/>
                  </a:moveTo>
                  <a:cubicBezTo>
                    <a:pt x="394" y="1665"/>
                    <a:pt x="389" y="1660"/>
                    <a:pt x="389" y="1653"/>
                  </a:cubicBezTo>
                  <a:cubicBezTo>
                    <a:pt x="389" y="1646"/>
                    <a:pt x="394" y="1641"/>
                    <a:pt x="401" y="1641"/>
                  </a:cubicBezTo>
                  <a:cubicBezTo>
                    <a:pt x="405" y="1641"/>
                    <a:pt x="405" y="1641"/>
                    <a:pt x="405" y="1641"/>
                  </a:cubicBezTo>
                  <a:cubicBezTo>
                    <a:pt x="412" y="1641"/>
                    <a:pt x="417" y="1646"/>
                    <a:pt x="417" y="1653"/>
                  </a:cubicBezTo>
                  <a:cubicBezTo>
                    <a:pt x="417" y="1660"/>
                    <a:pt x="412" y="1665"/>
                    <a:pt x="405" y="1665"/>
                  </a:cubicBezTo>
                  <a:cubicBezTo>
                    <a:pt x="401" y="1665"/>
                    <a:pt x="401" y="1665"/>
                    <a:pt x="401" y="1665"/>
                  </a:cubicBezTo>
                  <a:moveTo>
                    <a:pt x="461" y="1665"/>
                  </a:moveTo>
                  <a:cubicBezTo>
                    <a:pt x="454" y="1665"/>
                    <a:pt x="449" y="1660"/>
                    <a:pt x="449" y="1653"/>
                  </a:cubicBezTo>
                  <a:cubicBezTo>
                    <a:pt x="449" y="1646"/>
                    <a:pt x="454" y="1641"/>
                    <a:pt x="461" y="1641"/>
                  </a:cubicBezTo>
                  <a:cubicBezTo>
                    <a:pt x="465" y="1641"/>
                    <a:pt x="465" y="1641"/>
                    <a:pt x="465" y="1641"/>
                  </a:cubicBezTo>
                  <a:cubicBezTo>
                    <a:pt x="472" y="1641"/>
                    <a:pt x="477" y="1646"/>
                    <a:pt x="477" y="1653"/>
                  </a:cubicBezTo>
                  <a:cubicBezTo>
                    <a:pt x="477" y="1660"/>
                    <a:pt x="472" y="1665"/>
                    <a:pt x="465" y="1665"/>
                  </a:cubicBezTo>
                  <a:cubicBezTo>
                    <a:pt x="461" y="1665"/>
                    <a:pt x="461" y="1665"/>
                    <a:pt x="461" y="1665"/>
                  </a:cubicBezTo>
                  <a:moveTo>
                    <a:pt x="521" y="1665"/>
                  </a:moveTo>
                  <a:cubicBezTo>
                    <a:pt x="514" y="1665"/>
                    <a:pt x="509" y="1660"/>
                    <a:pt x="509" y="1653"/>
                  </a:cubicBezTo>
                  <a:cubicBezTo>
                    <a:pt x="509" y="1646"/>
                    <a:pt x="514" y="1641"/>
                    <a:pt x="521" y="1641"/>
                  </a:cubicBezTo>
                  <a:cubicBezTo>
                    <a:pt x="525" y="1641"/>
                    <a:pt x="525" y="1641"/>
                    <a:pt x="525" y="1641"/>
                  </a:cubicBezTo>
                  <a:cubicBezTo>
                    <a:pt x="532" y="1641"/>
                    <a:pt x="537" y="1646"/>
                    <a:pt x="537" y="1653"/>
                  </a:cubicBezTo>
                  <a:cubicBezTo>
                    <a:pt x="537" y="1660"/>
                    <a:pt x="532" y="1665"/>
                    <a:pt x="525" y="1665"/>
                  </a:cubicBezTo>
                  <a:cubicBezTo>
                    <a:pt x="521" y="1665"/>
                    <a:pt x="521" y="1665"/>
                    <a:pt x="521" y="1665"/>
                  </a:cubicBezTo>
                  <a:moveTo>
                    <a:pt x="581" y="1665"/>
                  </a:moveTo>
                  <a:cubicBezTo>
                    <a:pt x="574" y="1665"/>
                    <a:pt x="569" y="1660"/>
                    <a:pt x="569" y="1653"/>
                  </a:cubicBezTo>
                  <a:cubicBezTo>
                    <a:pt x="569" y="1646"/>
                    <a:pt x="574" y="1641"/>
                    <a:pt x="581" y="1641"/>
                  </a:cubicBezTo>
                  <a:cubicBezTo>
                    <a:pt x="585" y="1641"/>
                    <a:pt x="585" y="1641"/>
                    <a:pt x="585" y="1641"/>
                  </a:cubicBezTo>
                  <a:cubicBezTo>
                    <a:pt x="592" y="1641"/>
                    <a:pt x="597" y="1646"/>
                    <a:pt x="597" y="1653"/>
                  </a:cubicBezTo>
                  <a:cubicBezTo>
                    <a:pt x="597" y="1660"/>
                    <a:pt x="592" y="1665"/>
                    <a:pt x="585" y="1665"/>
                  </a:cubicBezTo>
                  <a:cubicBezTo>
                    <a:pt x="581" y="1665"/>
                    <a:pt x="581" y="1665"/>
                    <a:pt x="581" y="1665"/>
                  </a:cubicBezTo>
                  <a:moveTo>
                    <a:pt x="641" y="1665"/>
                  </a:moveTo>
                  <a:cubicBezTo>
                    <a:pt x="634" y="1665"/>
                    <a:pt x="629" y="1660"/>
                    <a:pt x="629" y="1653"/>
                  </a:cubicBezTo>
                  <a:cubicBezTo>
                    <a:pt x="629" y="1646"/>
                    <a:pt x="634" y="1641"/>
                    <a:pt x="641" y="1641"/>
                  </a:cubicBezTo>
                  <a:cubicBezTo>
                    <a:pt x="645" y="1641"/>
                    <a:pt x="645" y="1641"/>
                    <a:pt x="645" y="1641"/>
                  </a:cubicBezTo>
                  <a:cubicBezTo>
                    <a:pt x="652" y="1641"/>
                    <a:pt x="657" y="1646"/>
                    <a:pt x="657" y="1653"/>
                  </a:cubicBezTo>
                  <a:cubicBezTo>
                    <a:pt x="657" y="1660"/>
                    <a:pt x="652" y="1665"/>
                    <a:pt x="645" y="1665"/>
                  </a:cubicBezTo>
                  <a:cubicBezTo>
                    <a:pt x="641" y="1665"/>
                    <a:pt x="641" y="1665"/>
                    <a:pt x="641" y="1665"/>
                  </a:cubicBezTo>
                  <a:moveTo>
                    <a:pt x="701" y="1665"/>
                  </a:moveTo>
                  <a:cubicBezTo>
                    <a:pt x="694" y="1665"/>
                    <a:pt x="689" y="1660"/>
                    <a:pt x="689" y="1653"/>
                  </a:cubicBezTo>
                  <a:cubicBezTo>
                    <a:pt x="689" y="1646"/>
                    <a:pt x="694" y="1641"/>
                    <a:pt x="701" y="1641"/>
                  </a:cubicBezTo>
                  <a:cubicBezTo>
                    <a:pt x="705" y="1641"/>
                    <a:pt x="705" y="1641"/>
                    <a:pt x="705" y="1641"/>
                  </a:cubicBezTo>
                  <a:cubicBezTo>
                    <a:pt x="712" y="1641"/>
                    <a:pt x="717" y="1646"/>
                    <a:pt x="717" y="1653"/>
                  </a:cubicBezTo>
                  <a:cubicBezTo>
                    <a:pt x="717" y="1660"/>
                    <a:pt x="712" y="1665"/>
                    <a:pt x="705" y="1665"/>
                  </a:cubicBezTo>
                  <a:cubicBezTo>
                    <a:pt x="701" y="1665"/>
                    <a:pt x="701" y="1665"/>
                    <a:pt x="701" y="1665"/>
                  </a:cubicBezTo>
                  <a:moveTo>
                    <a:pt x="761" y="1665"/>
                  </a:moveTo>
                  <a:cubicBezTo>
                    <a:pt x="754" y="1665"/>
                    <a:pt x="749" y="1660"/>
                    <a:pt x="749" y="1653"/>
                  </a:cubicBezTo>
                  <a:cubicBezTo>
                    <a:pt x="749" y="1646"/>
                    <a:pt x="754" y="1641"/>
                    <a:pt x="761" y="1641"/>
                  </a:cubicBezTo>
                  <a:cubicBezTo>
                    <a:pt x="765" y="1641"/>
                    <a:pt x="765" y="1641"/>
                    <a:pt x="765" y="1641"/>
                  </a:cubicBezTo>
                  <a:cubicBezTo>
                    <a:pt x="772" y="1641"/>
                    <a:pt x="777" y="1646"/>
                    <a:pt x="777" y="1653"/>
                  </a:cubicBezTo>
                  <a:cubicBezTo>
                    <a:pt x="777" y="1660"/>
                    <a:pt x="772" y="1665"/>
                    <a:pt x="765" y="1665"/>
                  </a:cubicBezTo>
                  <a:cubicBezTo>
                    <a:pt x="761" y="1665"/>
                    <a:pt x="761" y="1665"/>
                    <a:pt x="761" y="1665"/>
                  </a:cubicBezTo>
                  <a:moveTo>
                    <a:pt x="821" y="1665"/>
                  </a:moveTo>
                  <a:cubicBezTo>
                    <a:pt x="814" y="1665"/>
                    <a:pt x="809" y="1660"/>
                    <a:pt x="809" y="1653"/>
                  </a:cubicBezTo>
                  <a:cubicBezTo>
                    <a:pt x="809" y="1646"/>
                    <a:pt x="814" y="1641"/>
                    <a:pt x="821" y="1641"/>
                  </a:cubicBezTo>
                  <a:cubicBezTo>
                    <a:pt x="825" y="1641"/>
                    <a:pt x="825" y="1641"/>
                    <a:pt x="825" y="1641"/>
                  </a:cubicBezTo>
                  <a:cubicBezTo>
                    <a:pt x="832" y="1641"/>
                    <a:pt x="837" y="1646"/>
                    <a:pt x="837" y="1653"/>
                  </a:cubicBezTo>
                  <a:cubicBezTo>
                    <a:pt x="837" y="1660"/>
                    <a:pt x="832" y="1665"/>
                    <a:pt x="825" y="1665"/>
                  </a:cubicBezTo>
                  <a:cubicBezTo>
                    <a:pt x="821" y="1665"/>
                    <a:pt x="821" y="1665"/>
                    <a:pt x="821" y="1665"/>
                  </a:cubicBezTo>
                  <a:moveTo>
                    <a:pt x="881" y="1665"/>
                  </a:moveTo>
                  <a:cubicBezTo>
                    <a:pt x="874" y="1665"/>
                    <a:pt x="869" y="1660"/>
                    <a:pt x="869" y="1653"/>
                  </a:cubicBezTo>
                  <a:cubicBezTo>
                    <a:pt x="869" y="1646"/>
                    <a:pt x="874" y="1641"/>
                    <a:pt x="881" y="1641"/>
                  </a:cubicBezTo>
                  <a:cubicBezTo>
                    <a:pt x="885" y="1641"/>
                    <a:pt x="885" y="1641"/>
                    <a:pt x="885" y="1641"/>
                  </a:cubicBezTo>
                  <a:cubicBezTo>
                    <a:pt x="892" y="1641"/>
                    <a:pt x="897" y="1646"/>
                    <a:pt x="897" y="1653"/>
                  </a:cubicBezTo>
                  <a:cubicBezTo>
                    <a:pt x="897" y="1660"/>
                    <a:pt x="892" y="1665"/>
                    <a:pt x="885" y="1665"/>
                  </a:cubicBezTo>
                  <a:cubicBezTo>
                    <a:pt x="881" y="1665"/>
                    <a:pt x="881" y="1665"/>
                    <a:pt x="881" y="1665"/>
                  </a:cubicBezTo>
                  <a:moveTo>
                    <a:pt x="471" y="0"/>
                  </a:moveTo>
                  <a:cubicBezTo>
                    <a:pt x="294" y="0"/>
                    <a:pt x="117" y="84"/>
                    <a:pt x="0" y="251"/>
                  </a:cubicBezTo>
                  <a:cubicBezTo>
                    <a:pt x="4" y="625"/>
                    <a:pt x="8" y="1292"/>
                    <a:pt x="12" y="1665"/>
                  </a:cubicBezTo>
                  <a:cubicBezTo>
                    <a:pt x="929" y="1665"/>
                    <a:pt x="929" y="1665"/>
                    <a:pt x="929" y="1665"/>
                  </a:cubicBezTo>
                  <a:cubicBezTo>
                    <a:pt x="929" y="1662"/>
                    <a:pt x="929" y="1658"/>
                    <a:pt x="929" y="1655"/>
                  </a:cubicBezTo>
                  <a:cubicBezTo>
                    <a:pt x="929" y="1654"/>
                    <a:pt x="929" y="1654"/>
                    <a:pt x="929" y="1653"/>
                  </a:cubicBezTo>
                  <a:cubicBezTo>
                    <a:pt x="929" y="1652"/>
                    <a:pt x="929" y="1652"/>
                    <a:pt x="929" y="1651"/>
                  </a:cubicBezTo>
                  <a:cubicBezTo>
                    <a:pt x="933" y="1275"/>
                    <a:pt x="937" y="620"/>
                    <a:pt x="941" y="251"/>
                  </a:cubicBezTo>
                  <a:cubicBezTo>
                    <a:pt x="824" y="84"/>
                    <a:pt x="647" y="0"/>
                    <a:pt x="471" y="0"/>
                  </a:cubicBezTo>
                </a:path>
              </a:pathLst>
            </a:custGeom>
            <a:solidFill>
              <a:srgbClr val="84ACB6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5880100" y="4862513"/>
              <a:ext cx="2078037" cy="55563"/>
            </a:xfrm>
            <a:custGeom>
              <a:avLst/>
              <a:gdLst>
                <a:gd name="T0" fmla="*/ 900 w 900"/>
                <a:gd name="T1" fmla="*/ 12 h 24"/>
                <a:gd name="T2" fmla="*/ 900 w 900"/>
                <a:gd name="T3" fmla="*/ 10 h 24"/>
                <a:gd name="T4" fmla="*/ 12 w 900"/>
                <a:gd name="T5" fmla="*/ 0 h 24"/>
                <a:gd name="T6" fmla="*/ 12 w 900"/>
                <a:gd name="T7" fmla="*/ 24 h 24"/>
                <a:gd name="T8" fmla="*/ 28 w 900"/>
                <a:gd name="T9" fmla="*/ 12 h 24"/>
                <a:gd name="T10" fmla="*/ 76 w 900"/>
                <a:gd name="T11" fmla="*/ 0 h 24"/>
                <a:gd name="T12" fmla="*/ 60 w 900"/>
                <a:gd name="T13" fmla="*/ 12 h 24"/>
                <a:gd name="T14" fmla="*/ 76 w 900"/>
                <a:gd name="T15" fmla="*/ 24 h 24"/>
                <a:gd name="T16" fmla="*/ 76 w 900"/>
                <a:gd name="T17" fmla="*/ 0 h 24"/>
                <a:gd name="T18" fmla="*/ 132 w 900"/>
                <a:gd name="T19" fmla="*/ 0 h 24"/>
                <a:gd name="T20" fmla="*/ 132 w 900"/>
                <a:gd name="T21" fmla="*/ 24 h 24"/>
                <a:gd name="T22" fmla="*/ 148 w 900"/>
                <a:gd name="T23" fmla="*/ 12 h 24"/>
                <a:gd name="T24" fmla="*/ 196 w 900"/>
                <a:gd name="T25" fmla="*/ 0 h 24"/>
                <a:gd name="T26" fmla="*/ 180 w 900"/>
                <a:gd name="T27" fmla="*/ 12 h 24"/>
                <a:gd name="T28" fmla="*/ 196 w 900"/>
                <a:gd name="T29" fmla="*/ 24 h 24"/>
                <a:gd name="T30" fmla="*/ 196 w 900"/>
                <a:gd name="T31" fmla="*/ 0 h 24"/>
                <a:gd name="T32" fmla="*/ 252 w 900"/>
                <a:gd name="T33" fmla="*/ 0 h 24"/>
                <a:gd name="T34" fmla="*/ 252 w 900"/>
                <a:gd name="T35" fmla="*/ 24 h 24"/>
                <a:gd name="T36" fmla="*/ 268 w 900"/>
                <a:gd name="T37" fmla="*/ 12 h 24"/>
                <a:gd name="T38" fmla="*/ 316 w 900"/>
                <a:gd name="T39" fmla="*/ 0 h 24"/>
                <a:gd name="T40" fmla="*/ 300 w 900"/>
                <a:gd name="T41" fmla="*/ 12 h 24"/>
                <a:gd name="T42" fmla="*/ 316 w 900"/>
                <a:gd name="T43" fmla="*/ 24 h 24"/>
                <a:gd name="T44" fmla="*/ 316 w 900"/>
                <a:gd name="T45" fmla="*/ 0 h 24"/>
                <a:gd name="T46" fmla="*/ 372 w 900"/>
                <a:gd name="T47" fmla="*/ 0 h 24"/>
                <a:gd name="T48" fmla="*/ 372 w 900"/>
                <a:gd name="T49" fmla="*/ 24 h 24"/>
                <a:gd name="T50" fmla="*/ 388 w 900"/>
                <a:gd name="T51" fmla="*/ 12 h 24"/>
                <a:gd name="T52" fmla="*/ 436 w 900"/>
                <a:gd name="T53" fmla="*/ 0 h 24"/>
                <a:gd name="T54" fmla="*/ 420 w 900"/>
                <a:gd name="T55" fmla="*/ 12 h 24"/>
                <a:gd name="T56" fmla="*/ 436 w 900"/>
                <a:gd name="T57" fmla="*/ 24 h 24"/>
                <a:gd name="T58" fmla="*/ 436 w 900"/>
                <a:gd name="T59" fmla="*/ 0 h 24"/>
                <a:gd name="T60" fmla="*/ 492 w 900"/>
                <a:gd name="T61" fmla="*/ 0 h 24"/>
                <a:gd name="T62" fmla="*/ 492 w 900"/>
                <a:gd name="T63" fmla="*/ 24 h 24"/>
                <a:gd name="T64" fmla="*/ 508 w 900"/>
                <a:gd name="T65" fmla="*/ 12 h 24"/>
                <a:gd name="T66" fmla="*/ 556 w 900"/>
                <a:gd name="T67" fmla="*/ 0 h 24"/>
                <a:gd name="T68" fmla="*/ 540 w 900"/>
                <a:gd name="T69" fmla="*/ 12 h 24"/>
                <a:gd name="T70" fmla="*/ 556 w 900"/>
                <a:gd name="T71" fmla="*/ 24 h 24"/>
                <a:gd name="T72" fmla="*/ 556 w 900"/>
                <a:gd name="T73" fmla="*/ 0 h 24"/>
                <a:gd name="T74" fmla="*/ 612 w 900"/>
                <a:gd name="T75" fmla="*/ 0 h 24"/>
                <a:gd name="T76" fmla="*/ 612 w 900"/>
                <a:gd name="T77" fmla="*/ 24 h 24"/>
                <a:gd name="T78" fmla="*/ 628 w 900"/>
                <a:gd name="T79" fmla="*/ 12 h 24"/>
                <a:gd name="T80" fmla="*/ 676 w 900"/>
                <a:gd name="T81" fmla="*/ 0 h 24"/>
                <a:gd name="T82" fmla="*/ 660 w 900"/>
                <a:gd name="T83" fmla="*/ 12 h 24"/>
                <a:gd name="T84" fmla="*/ 676 w 900"/>
                <a:gd name="T85" fmla="*/ 24 h 24"/>
                <a:gd name="T86" fmla="*/ 676 w 900"/>
                <a:gd name="T87" fmla="*/ 0 h 24"/>
                <a:gd name="T88" fmla="*/ 732 w 900"/>
                <a:gd name="T89" fmla="*/ 0 h 24"/>
                <a:gd name="T90" fmla="*/ 732 w 900"/>
                <a:gd name="T91" fmla="*/ 24 h 24"/>
                <a:gd name="T92" fmla="*/ 748 w 900"/>
                <a:gd name="T93" fmla="*/ 12 h 24"/>
                <a:gd name="T94" fmla="*/ 796 w 900"/>
                <a:gd name="T95" fmla="*/ 0 h 24"/>
                <a:gd name="T96" fmla="*/ 780 w 900"/>
                <a:gd name="T97" fmla="*/ 12 h 24"/>
                <a:gd name="T98" fmla="*/ 796 w 900"/>
                <a:gd name="T99" fmla="*/ 24 h 24"/>
                <a:gd name="T100" fmla="*/ 796 w 900"/>
                <a:gd name="T101" fmla="*/ 0 h 24"/>
                <a:gd name="T102" fmla="*/ 852 w 900"/>
                <a:gd name="T103" fmla="*/ 0 h 24"/>
                <a:gd name="T104" fmla="*/ 852 w 900"/>
                <a:gd name="T105" fmla="*/ 24 h 24"/>
                <a:gd name="T106" fmla="*/ 868 w 900"/>
                <a:gd name="T10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0" h="24">
                  <a:moveTo>
                    <a:pt x="900" y="10"/>
                  </a:moveTo>
                  <a:cubicBezTo>
                    <a:pt x="900" y="11"/>
                    <a:pt x="900" y="11"/>
                    <a:pt x="900" y="12"/>
                  </a:cubicBezTo>
                  <a:cubicBezTo>
                    <a:pt x="900" y="13"/>
                    <a:pt x="900" y="13"/>
                    <a:pt x="900" y="14"/>
                  </a:cubicBezTo>
                  <a:cubicBezTo>
                    <a:pt x="900" y="12"/>
                    <a:pt x="900" y="11"/>
                    <a:pt x="900" y="10"/>
                  </a:cubicBezTo>
                  <a:moveTo>
                    <a:pt x="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3" y="24"/>
                    <a:pt x="28" y="19"/>
                    <a:pt x="28" y="12"/>
                  </a:cubicBezTo>
                  <a:cubicBezTo>
                    <a:pt x="28" y="5"/>
                    <a:pt x="23" y="0"/>
                    <a:pt x="16" y="0"/>
                  </a:cubicBezTo>
                  <a:moveTo>
                    <a:pt x="76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5" y="0"/>
                    <a:pt x="60" y="5"/>
                    <a:pt x="60" y="12"/>
                  </a:cubicBezTo>
                  <a:cubicBezTo>
                    <a:pt x="60" y="19"/>
                    <a:pt x="65" y="24"/>
                    <a:pt x="72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83" y="24"/>
                    <a:pt x="88" y="19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moveTo>
                    <a:pt x="136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25" y="0"/>
                    <a:pt x="120" y="5"/>
                    <a:pt x="120" y="12"/>
                  </a:cubicBezTo>
                  <a:cubicBezTo>
                    <a:pt x="120" y="19"/>
                    <a:pt x="125" y="24"/>
                    <a:pt x="132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43" y="24"/>
                    <a:pt x="148" y="19"/>
                    <a:pt x="148" y="12"/>
                  </a:cubicBezTo>
                  <a:cubicBezTo>
                    <a:pt x="148" y="5"/>
                    <a:pt x="143" y="0"/>
                    <a:pt x="136" y="0"/>
                  </a:cubicBezTo>
                  <a:moveTo>
                    <a:pt x="196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85" y="0"/>
                    <a:pt x="180" y="5"/>
                    <a:pt x="180" y="12"/>
                  </a:cubicBezTo>
                  <a:cubicBezTo>
                    <a:pt x="180" y="19"/>
                    <a:pt x="185" y="24"/>
                    <a:pt x="192" y="24"/>
                  </a:cubicBezTo>
                  <a:cubicBezTo>
                    <a:pt x="196" y="24"/>
                    <a:pt x="196" y="24"/>
                    <a:pt x="196" y="24"/>
                  </a:cubicBezTo>
                  <a:cubicBezTo>
                    <a:pt x="203" y="24"/>
                    <a:pt x="208" y="19"/>
                    <a:pt x="208" y="12"/>
                  </a:cubicBezTo>
                  <a:cubicBezTo>
                    <a:pt x="208" y="5"/>
                    <a:pt x="203" y="0"/>
                    <a:pt x="196" y="0"/>
                  </a:cubicBezTo>
                  <a:moveTo>
                    <a:pt x="256" y="0"/>
                  </a:moveTo>
                  <a:cubicBezTo>
                    <a:pt x="252" y="0"/>
                    <a:pt x="252" y="0"/>
                    <a:pt x="252" y="0"/>
                  </a:cubicBezTo>
                  <a:cubicBezTo>
                    <a:pt x="245" y="0"/>
                    <a:pt x="240" y="5"/>
                    <a:pt x="240" y="12"/>
                  </a:cubicBezTo>
                  <a:cubicBezTo>
                    <a:pt x="240" y="19"/>
                    <a:pt x="245" y="24"/>
                    <a:pt x="252" y="24"/>
                  </a:cubicBezTo>
                  <a:cubicBezTo>
                    <a:pt x="256" y="24"/>
                    <a:pt x="256" y="24"/>
                    <a:pt x="256" y="24"/>
                  </a:cubicBezTo>
                  <a:cubicBezTo>
                    <a:pt x="263" y="24"/>
                    <a:pt x="268" y="19"/>
                    <a:pt x="268" y="12"/>
                  </a:cubicBezTo>
                  <a:cubicBezTo>
                    <a:pt x="268" y="5"/>
                    <a:pt x="263" y="0"/>
                    <a:pt x="256" y="0"/>
                  </a:cubicBezTo>
                  <a:moveTo>
                    <a:pt x="316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05" y="0"/>
                    <a:pt x="300" y="5"/>
                    <a:pt x="300" y="12"/>
                  </a:cubicBezTo>
                  <a:cubicBezTo>
                    <a:pt x="300" y="19"/>
                    <a:pt x="305" y="24"/>
                    <a:pt x="312" y="24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23" y="24"/>
                    <a:pt x="328" y="19"/>
                    <a:pt x="328" y="12"/>
                  </a:cubicBezTo>
                  <a:cubicBezTo>
                    <a:pt x="328" y="5"/>
                    <a:pt x="323" y="0"/>
                    <a:pt x="316" y="0"/>
                  </a:cubicBezTo>
                  <a:moveTo>
                    <a:pt x="376" y="0"/>
                  </a:moveTo>
                  <a:cubicBezTo>
                    <a:pt x="372" y="0"/>
                    <a:pt x="372" y="0"/>
                    <a:pt x="372" y="0"/>
                  </a:cubicBezTo>
                  <a:cubicBezTo>
                    <a:pt x="365" y="0"/>
                    <a:pt x="360" y="5"/>
                    <a:pt x="360" y="12"/>
                  </a:cubicBezTo>
                  <a:cubicBezTo>
                    <a:pt x="360" y="19"/>
                    <a:pt x="365" y="24"/>
                    <a:pt x="372" y="24"/>
                  </a:cubicBezTo>
                  <a:cubicBezTo>
                    <a:pt x="376" y="24"/>
                    <a:pt x="376" y="24"/>
                    <a:pt x="376" y="24"/>
                  </a:cubicBezTo>
                  <a:cubicBezTo>
                    <a:pt x="383" y="24"/>
                    <a:pt x="388" y="19"/>
                    <a:pt x="388" y="12"/>
                  </a:cubicBezTo>
                  <a:cubicBezTo>
                    <a:pt x="388" y="5"/>
                    <a:pt x="383" y="0"/>
                    <a:pt x="376" y="0"/>
                  </a:cubicBezTo>
                  <a:moveTo>
                    <a:pt x="436" y="0"/>
                  </a:moveTo>
                  <a:cubicBezTo>
                    <a:pt x="432" y="0"/>
                    <a:pt x="432" y="0"/>
                    <a:pt x="432" y="0"/>
                  </a:cubicBezTo>
                  <a:cubicBezTo>
                    <a:pt x="425" y="0"/>
                    <a:pt x="420" y="5"/>
                    <a:pt x="420" y="12"/>
                  </a:cubicBezTo>
                  <a:cubicBezTo>
                    <a:pt x="420" y="19"/>
                    <a:pt x="425" y="24"/>
                    <a:pt x="432" y="24"/>
                  </a:cubicBezTo>
                  <a:cubicBezTo>
                    <a:pt x="436" y="24"/>
                    <a:pt x="436" y="24"/>
                    <a:pt x="436" y="24"/>
                  </a:cubicBezTo>
                  <a:cubicBezTo>
                    <a:pt x="443" y="24"/>
                    <a:pt x="448" y="19"/>
                    <a:pt x="448" y="12"/>
                  </a:cubicBezTo>
                  <a:cubicBezTo>
                    <a:pt x="448" y="5"/>
                    <a:pt x="443" y="0"/>
                    <a:pt x="436" y="0"/>
                  </a:cubicBezTo>
                  <a:moveTo>
                    <a:pt x="496" y="0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485" y="0"/>
                    <a:pt x="480" y="5"/>
                    <a:pt x="480" y="12"/>
                  </a:cubicBezTo>
                  <a:cubicBezTo>
                    <a:pt x="480" y="19"/>
                    <a:pt x="485" y="24"/>
                    <a:pt x="492" y="24"/>
                  </a:cubicBezTo>
                  <a:cubicBezTo>
                    <a:pt x="496" y="24"/>
                    <a:pt x="496" y="24"/>
                    <a:pt x="496" y="24"/>
                  </a:cubicBezTo>
                  <a:cubicBezTo>
                    <a:pt x="503" y="24"/>
                    <a:pt x="508" y="19"/>
                    <a:pt x="508" y="12"/>
                  </a:cubicBezTo>
                  <a:cubicBezTo>
                    <a:pt x="508" y="5"/>
                    <a:pt x="503" y="0"/>
                    <a:pt x="496" y="0"/>
                  </a:cubicBezTo>
                  <a:moveTo>
                    <a:pt x="556" y="0"/>
                  </a:moveTo>
                  <a:cubicBezTo>
                    <a:pt x="552" y="0"/>
                    <a:pt x="552" y="0"/>
                    <a:pt x="552" y="0"/>
                  </a:cubicBezTo>
                  <a:cubicBezTo>
                    <a:pt x="545" y="0"/>
                    <a:pt x="540" y="5"/>
                    <a:pt x="540" y="12"/>
                  </a:cubicBezTo>
                  <a:cubicBezTo>
                    <a:pt x="540" y="19"/>
                    <a:pt x="545" y="24"/>
                    <a:pt x="552" y="24"/>
                  </a:cubicBezTo>
                  <a:cubicBezTo>
                    <a:pt x="556" y="24"/>
                    <a:pt x="556" y="24"/>
                    <a:pt x="556" y="24"/>
                  </a:cubicBezTo>
                  <a:cubicBezTo>
                    <a:pt x="563" y="24"/>
                    <a:pt x="568" y="19"/>
                    <a:pt x="568" y="12"/>
                  </a:cubicBezTo>
                  <a:cubicBezTo>
                    <a:pt x="568" y="5"/>
                    <a:pt x="563" y="0"/>
                    <a:pt x="556" y="0"/>
                  </a:cubicBezTo>
                  <a:moveTo>
                    <a:pt x="616" y="0"/>
                  </a:moveTo>
                  <a:cubicBezTo>
                    <a:pt x="612" y="0"/>
                    <a:pt x="612" y="0"/>
                    <a:pt x="612" y="0"/>
                  </a:cubicBezTo>
                  <a:cubicBezTo>
                    <a:pt x="605" y="0"/>
                    <a:pt x="600" y="5"/>
                    <a:pt x="600" y="12"/>
                  </a:cubicBezTo>
                  <a:cubicBezTo>
                    <a:pt x="600" y="19"/>
                    <a:pt x="605" y="24"/>
                    <a:pt x="612" y="24"/>
                  </a:cubicBezTo>
                  <a:cubicBezTo>
                    <a:pt x="616" y="24"/>
                    <a:pt x="616" y="24"/>
                    <a:pt x="616" y="24"/>
                  </a:cubicBezTo>
                  <a:cubicBezTo>
                    <a:pt x="623" y="24"/>
                    <a:pt x="628" y="19"/>
                    <a:pt x="628" y="12"/>
                  </a:cubicBezTo>
                  <a:cubicBezTo>
                    <a:pt x="628" y="5"/>
                    <a:pt x="623" y="0"/>
                    <a:pt x="616" y="0"/>
                  </a:cubicBezTo>
                  <a:moveTo>
                    <a:pt x="676" y="0"/>
                  </a:moveTo>
                  <a:cubicBezTo>
                    <a:pt x="672" y="0"/>
                    <a:pt x="672" y="0"/>
                    <a:pt x="672" y="0"/>
                  </a:cubicBezTo>
                  <a:cubicBezTo>
                    <a:pt x="665" y="0"/>
                    <a:pt x="660" y="5"/>
                    <a:pt x="660" y="12"/>
                  </a:cubicBezTo>
                  <a:cubicBezTo>
                    <a:pt x="660" y="19"/>
                    <a:pt x="665" y="24"/>
                    <a:pt x="672" y="24"/>
                  </a:cubicBezTo>
                  <a:cubicBezTo>
                    <a:pt x="676" y="24"/>
                    <a:pt x="676" y="24"/>
                    <a:pt x="676" y="24"/>
                  </a:cubicBezTo>
                  <a:cubicBezTo>
                    <a:pt x="683" y="24"/>
                    <a:pt x="688" y="19"/>
                    <a:pt x="688" y="12"/>
                  </a:cubicBezTo>
                  <a:cubicBezTo>
                    <a:pt x="688" y="5"/>
                    <a:pt x="683" y="0"/>
                    <a:pt x="676" y="0"/>
                  </a:cubicBezTo>
                  <a:moveTo>
                    <a:pt x="736" y="0"/>
                  </a:moveTo>
                  <a:cubicBezTo>
                    <a:pt x="732" y="0"/>
                    <a:pt x="732" y="0"/>
                    <a:pt x="732" y="0"/>
                  </a:cubicBezTo>
                  <a:cubicBezTo>
                    <a:pt x="725" y="0"/>
                    <a:pt x="720" y="5"/>
                    <a:pt x="720" y="12"/>
                  </a:cubicBezTo>
                  <a:cubicBezTo>
                    <a:pt x="720" y="19"/>
                    <a:pt x="725" y="24"/>
                    <a:pt x="732" y="24"/>
                  </a:cubicBezTo>
                  <a:cubicBezTo>
                    <a:pt x="736" y="24"/>
                    <a:pt x="736" y="24"/>
                    <a:pt x="736" y="24"/>
                  </a:cubicBezTo>
                  <a:cubicBezTo>
                    <a:pt x="743" y="24"/>
                    <a:pt x="748" y="19"/>
                    <a:pt x="748" y="12"/>
                  </a:cubicBezTo>
                  <a:cubicBezTo>
                    <a:pt x="748" y="5"/>
                    <a:pt x="743" y="0"/>
                    <a:pt x="736" y="0"/>
                  </a:cubicBezTo>
                  <a:moveTo>
                    <a:pt x="796" y="0"/>
                  </a:moveTo>
                  <a:cubicBezTo>
                    <a:pt x="792" y="0"/>
                    <a:pt x="792" y="0"/>
                    <a:pt x="792" y="0"/>
                  </a:cubicBezTo>
                  <a:cubicBezTo>
                    <a:pt x="785" y="0"/>
                    <a:pt x="780" y="5"/>
                    <a:pt x="780" y="12"/>
                  </a:cubicBezTo>
                  <a:cubicBezTo>
                    <a:pt x="780" y="19"/>
                    <a:pt x="785" y="24"/>
                    <a:pt x="792" y="24"/>
                  </a:cubicBezTo>
                  <a:cubicBezTo>
                    <a:pt x="796" y="24"/>
                    <a:pt x="796" y="24"/>
                    <a:pt x="796" y="24"/>
                  </a:cubicBezTo>
                  <a:cubicBezTo>
                    <a:pt x="803" y="24"/>
                    <a:pt x="808" y="19"/>
                    <a:pt x="808" y="12"/>
                  </a:cubicBezTo>
                  <a:cubicBezTo>
                    <a:pt x="808" y="5"/>
                    <a:pt x="803" y="0"/>
                    <a:pt x="796" y="0"/>
                  </a:cubicBezTo>
                  <a:moveTo>
                    <a:pt x="856" y="0"/>
                  </a:moveTo>
                  <a:cubicBezTo>
                    <a:pt x="852" y="0"/>
                    <a:pt x="852" y="0"/>
                    <a:pt x="852" y="0"/>
                  </a:cubicBezTo>
                  <a:cubicBezTo>
                    <a:pt x="845" y="0"/>
                    <a:pt x="840" y="5"/>
                    <a:pt x="840" y="12"/>
                  </a:cubicBezTo>
                  <a:cubicBezTo>
                    <a:pt x="840" y="19"/>
                    <a:pt x="845" y="24"/>
                    <a:pt x="852" y="24"/>
                  </a:cubicBezTo>
                  <a:cubicBezTo>
                    <a:pt x="856" y="24"/>
                    <a:pt x="856" y="24"/>
                    <a:pt x="856" y="24"/>
                  </a:cubicBezTo>
                  <a:cubicBezTo>
                    <a:pt x="863" y="24"/>
                    <a:pt x="868" y="19"/>
                    <a:pt x="868" y="12"/>
                  </a:cubicBezTo>
                  <a:cubicBezTo>
                    <a:pt x="868" y="5"/>
                    <a:pt x="863" y="0"/>
                    <a:pt x="8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5781675" y="1042988"/>
              <a:ext cx="2235200" cy="3906838"/>
            </a:xfrm>
            <a:custGeom>
              <a:avLst/>
              <a:gdLst>
                <a:gd name="T0" fmla="*/ 957 w 969"/>
                <a:gd name="T1" fmla="*/ 1693 h 1693"/>
                <a:gd name="T2" fmla="*/ 12 w 969"/>
                <a:gd name="T3" fmla="*/ 1693 h 1693"/>
                <a:gd name="T4" fmla="*/ 12 w 969"/>
                <a:gd name="T5" fmla="*/ 1679 h 1693"/>
                <a:gd name="T6" fmla="*/ 6 w 969"/>
                <a:gd name="T7" fmla="*/ 970 h 1693"/>
                <a:gd name="T8" fmla="*/ 0 w 969"/>
                <a:gd name="T9" fmla="*/ 266 h 1693"/>
                <a:gd name="T10" fmla="*/ 0 w 969"/>
                <a:gd name="T11" fmla="*/ 261 h 1693"/>
                <a:gd name="T12" fmla="*/ 3 w 969"/>
                <a:gd name="T13" fmla="*/ 257 h 1693"/>
                <a:gd name="T14" fmla="*/ 485 w 969"/>
                <a:gd name="T15" fmla="*/ 0 h 1693"/>
                <a:gd name="T16" fmla="*/ 966 w 969"/>
                <a:gd name="T17" fmla="*/ 257 h 1693"/>
                <a:gd name="T18" fmla="*/ 969 w 969"/>
                <a:gd name="T19" fmla="*/ 261 h 1693"/>
                <a:gd name="T20" fmla="*/ 969 w 969"/>
                <a:gd name="T21" fmla="*/ 266 h 1693"/>
                <a:gd name="T22" fmla="*/ 963 w 969"/>
                <a:gd name="T23" fmla="*/ 968 h 1693"/>
                <a:gd name="T24" fmla="*/ 957 w 969"/>
                <a:gd name="T25" fmla="*/ 1679 h 1693"/>
                <a:gd name="T26" fmla="*/ 957 w 969"/>
                <a:gd name="T27" fmla="*/ 1693 h 1693"/>
                <a:gd name="T28" fmla="*/ 40 w 969"/>
                <a:gd name="T29" fmla="*/ 1665 h 1693"/>
                <a:gd name="T30" fmla="*/ 929 w 969"/>
                <a:gd name="T31" fmla="*/ 1665 h 1693"/>
                <a:gd name="T32" fmla="*/ 935 w 969"/>
                <a:gd name="T33" fmla="*/ 968 h 1693"/>
                <a:gd name="T34" fmla="*/ 941 w 969"/>
                <a:gd name="T35" fmla="*/ 270 h 1693"/>
                <a:gd name="T36" fmla="*/ 485 w 969"/>
                <a:gd name="T37" fmla="*/ 28 h 1693"/>
                <a:gd name="T38" fmla="*/ 29 w 969"/>
                <a:gd name="T39" fmla="*/ 270 h 1693"/>
                <a:gd name="T40" fmla="*/ 34 w 969"/>
                <a:gd name="T41" fmla="*/ 970 h 1693"/>
                <a:gd name="T42" fmla="*/ 40 w 969"/>
                <a:gd name="T43" fmla="*/ 1665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1693">
                  <a:moveTo>
                    <a:pt x="957" y="1693"/>
                  </a:moveTo>
                  <a:cubicBezTo>
                    <a:pt x="12" y="1693"/>
                    <a:pt x="12" y="1693"/>
                    <a:pt x="12" y="1693"/>
                  </a:cubicBezTo>
                  <a:cubicBezTo>
                    <a:pt x="12" y="1679"/>
                    <a:pt x="12" y="1679"/>
                    <a:pt x="12" y="1679"/>
                  </a:cubicBezTo>
                  <a:cubicBezTo>
                    <a:pt x="10" y="1492"/>
                    <a:pt x="8" y="1227"/>
                    <a:pt x="6" y="970"/>
                  </a:cubicBezTo>
                  <a:cubicBezTo>
                    <a:pt x="4" y="715"/>
                    <a:pt x="2" y="452"/>
                    <a:pt x="0" y="266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3" y="257"/>
                    <a:pt x="3" y="257"/>
                    <a:pt x="3" y="257"/>
                  </a:cubicBezTo>
                  <a:cubicBezTo>
                    <a:pt x="117" y="94"/>
                    <a:pt x="293" y="0"/>
                    <a:pt x="485" y="0"/>
                  </a:cubicBezTo>
                  <a:cubicBezTo>
                    <a:pt x="677" y="0"/>
                    <a:pt x="852" y="94"/>
                    <a:pt x="966" y="257"/>
                  </a:cubicBezTo>
                  <a:cubicBezTo>
                    <a:pt x="969" y="261"/>
                    <a:pt x="969" y="261"/>
                    <a:pt x="969" y="261"/>
                  </a:cubicBezTo>
                  <a:cubicBezTo>
                    <a:pt x="969" y="266"/>
                    <a:pt x="969" y="266"/>
                    <a:pt x="969" y="266"/>
                  </a:cubicBezTo>
                  <a:cubicBezTo>
                    <a:pt x="967" y="451"/>
                    <a:pt x="965" y="714"/>
                    <a:pt x="963" y="968"/>
                  </a:cubicBezTo>
                  <a:cubicBezTo>
                    <a:pt x="961" y="1225"/>
                    <a:pt x="959" y="1492"/>
                    <a:pt x="957" y="1679"/>
                  </a:cubicBezTo>
                  <a:lnTo>
                    <a:pt x="957" y="1693"/>
                  </a:lnTo>
                  <a:close/>
                  <a:moveTo>
                    <a:pt x="40" y="1665"/>
                  </a:moveTo>
                  <a:cubicBezTo>
                    <a:pt x="929" y="1665"/>
                    <a:pt x="929" y="1665"/>
                    <a:pt x="929" y="1665"/>
                  </a:cubicBezTo>
                  <a:cubicBezTo>
                    <a:pt x="931" y="1478"/>
                    <a:pt x="933" y="1219"/>
                    <a:pt x="935" y="968"/>
                  </a:cubicBezTo>
                  <a:cubicBezTo>
                    <a:pt x="937" y="716"/>
                    <a:pt x="939" y="455"/>
                    <a:pt x="941" y="270"/>
                  </a:cubicBezTo>
                  <a:cubicBezTo>
                    <a:pt x="832" y="116"/>
                    <a:pt x="666" y="28"/>
                    <a:pt x="485" y="28"/>
                  </a:cubicBezTo>
                  <a:cubicBezTo>
                    <a:pt x="303" y="28"/>
                    <a:pt x="137" y="116"/>
                    <a:pt x="29" y="270"/>
                  </a:cubicBezTo>
                  <a:cubicBezTo>
                    <a:pt x="30" y="456"/>
                    <a:pt x="32" y="717"/>
                    <a:pt x="34" y="970"/>
                  </a:cubicBezTo>
                  <a:cubicBezTo>
                    <a:pt x="36" y="1220"/>
                    <a:pt x="38" y="1479"/>
                    <a:pt x="40" y="1665"/>
                  </a:cubicBezTo>
                  <a:close/>
                </a:path>
              </a:pathLst>
            </a:custGeom>
            <a:solidFill>
              <a:srgbClr val="7A8C8E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6453188" y="1897063"/>
              <a:ext cx="931862" cy="2106613"/>
            </a:xfrm>
            <a:custGeom>
              <a:avLst/>
              <a:gdLst>
                <a:gd name="T0" fmla="*/ 404 w 404"/>
                <a:gd name="T1" fmla="*/ 193 h 913"/>
                <a:gd name="T2" fmla="*/ 202 w 404"/>
                <a:gd name="T3" fmla="*/ 0 h 913"/>
                <a:gd name="T4" fmla="*/ 0 w 404"/>
                <a:gd name="T5" fmla="*/ 193 h 913"/>
                <a:gd name="T6" fmla="*/ 119 w 404"/>
                <a:gd name="T7" fmla="*/ 402 h 913"/>
                <a:gd name="T8" fmla="*/ 45 w 404"/>
                <a:gd name="T9" fmla="*/ 913 h 913"/>
                <a:gd name="T10" fmla="*/ 391 w 404"/>
                <a:gd name="T11" fmla="*/ 913 h 913"/>
                <a:gd name="T12" fmla="*/ 291 w 404"/>
                <a:gd name="T13" fmla="*/ 399 h 913"/>
                <a:gd name="T14" fmla="*/ 404 w 404"/>
                <a:gd name="T15" fmla="*/ 193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4" h="913">
                  <a:moveTo>
                    <a:pt x="404" y="193"/>
                  </a:moveTo>
                  <a:cubicBezTo>
                    <a:pt x="404" y="86"/>
                    <a:pt x="309" y="0"/>
                    <a:pt x="202" y="0"/>
                  </a:cubicBezTo>
                  <a:cubicBezTo>
                    <a:pt x="95" y="0"/>
                    <a:pt x="0" y="86"/>
                    <a:pt x="0" y="193"/>
                  </a:cubicBezTo>
                  <a:cubicBezTo>
                    <a:pt x="0" y="309"/>
                    <a:pt x="54" y="371"/>
                    <a:pt x="119" y="402"/>
                  </a:cubicBezTo>
                  <a:cubicBezTo>
                    <a:pt x="45" y="913"/>
                    <a:pt x="45" y="913"/>
                    <a:pt x="45" y="913"/>
                  </a:cubicBezTo>
                  <a:cubicBezTo>
                    <a:pt x="391" y="913"/>
                    <a:pt x="391" y="913"/>
                    <a:pt x="391" y="9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353" y="367"/>
                    <a:pt x="404" y="292"/>
                    <a:pt x="404" y="193"/>
                  </a:cubicBezTo>
                  <a:close/>
                </a:path>
              </a:pathLst>
            </a:custGeom>
            <a:solidFill>
              <a:srgbClr val="58B6C0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6729413" y="2787651"/>
              <a:ext cx="2981325" cy="1423988"/>
            </a:xfrm>
            <a:custGeom>
              <a:avLst/>
              <a:gdLst>
                <a:gd name="T0" fmla="*/ 1285 w 1292"/>
                <a:gd name="T1" fmla="*/ 487 h 617"/>
                <a:gd name="T2" fmla="*/ 1263 w 1292"/>
                <a:gd name="T3" fmla="*/ 440 h 617"/>
                <a:gd name="T4" fmla="*/ 1228 w 1292"/>
                <a:gd name="T5" fmla="*/ 428 h 617"/>
                <a:gd name="T6" fmla="*/ 1090 w 1292"/>
                <a:gd name="T7" fmla="*/ 174 h 617"/>
                <a:gd name="T8" fmla="*/ 823 w 1292"/>
                <a:gd name="T9" fmla="*/ 282 h 617"/>
                <a:gd name="T10" fmla="*/ 61 w 1292"/>
                <a:gd name="T11" fmla="*/ 7 h 617"/>
                <a:gd name="T12" fmla="*/ 14 w 1292"/>
                <a:gd name="T13" fmla="*/ 29 h 617"/>
                <a:gd name="T14" fmla="*/ 36 w 1292"/>
                <a:gd name="T15" fmla="*/ 76 h 617"/>
                <a:gd name="T16" fmla="*/ 72 w 1292"/>
                <a:gd name="T17" fmla="*/ 89 h 617"/>
                <a:gd name="T18" fmla="*/ 7 w 1292"/>
                <a:gd name="T19" fmla="*/ 269 h 617"/>
                <a:gd name="T20" fmla="*/ 29 w 1292"/>
                <a:gd name="T21" fmla="*/ 316 h 617"/>
                <a:gd name="T22" fmla="*/ 76 w 1292"/>
                <a:gd name="T23" fmla="*/ 294 h 617"/>
                <a:gd name="T24" fmla="*/ 141 w 1292"/>
                <a:gd name="T25" fmla="*/ 113 h 617"/>
                <a:gd name="T26" fmla="*/ 173 w 1292"/>
                <a:gd name="T27" fmla="*/ 125 h 617"/>
                <a:gd name="T28" fmla="*/ 134 w 1292"/>
                <a:gd name="T29" fmla="*/ 233 h 617"/>
                <a:gd name="T30" fmla="*/ 156 w 1292"/>
                <a:gd name="T31" fmla="*/ 280 h 617"/>
                <a:gd name="T32" fmla="*/ 203 w 1292"/>
                <a:gd name="T33" fmla="*/ 258 h 617"/>
                <a:gd name="T34" fmla="*/ 242 w 1292"/>
                <a:gd name="T35" fmla="*/ 150 h 617"/>
                <a:gd name="T36" fmla="*/ 271 w 1292"/>
                <a:gd name="T37" fmla="*/ 160 h 617"/>
                <a:gd name="T38" fmla="*/ 203 w 1292"/>
                <a:gd name="T39" fmla="*/ 348 h 617"/>
                <a:gd name="T40" fmla="*/ 225 w 1292"/>
                <a:gd name="T41" fmla="*/ 395 h 617"/>
                <a:gd name="T42" fmla="*/ 272 w 1292"/>
                <a:gd name="T43" fmla="*/ 373 h 617"/>
                <a:gd name="T44" fmla="*/ 339 w 1292"/>
                <a:gd name="T45" fmla="*/ 185 h 617"/>
                <a:gd name="T46" fmla="*/ 802 w 1292"/>
                <a:gd name="T47" fmla="*/ 351 h 617"/>
                <a:gd name="T48" fmla="*/ 943 w 1292"/>
                <a:gd name="T49" fmla="*/ 582 h 617"/>
                <a:gd name="T50" fmla="*/ 1200 w 1292"/>
                <a:gd name="T51" fmla="*/ 495 h 617"/>
                <a:gd name="T52" fmla="*/ 1238 w 1292"/>
                <a:gd name="T53" fmla="*/ 509 h 617"/>
                <a:gd name="T54" fmla="*/ 1285 w 1292"/>
                <a:gd name="T55" fmla="*/ 487 h 617"/>
                <a:gd name="T56" fmla="*/ 1056 w 1292"/>
                <a:gd name="T57" fmla="*/ 392 h 617"/>
                <a:gd name="T58" fmla="*/ 1059 w 1292"/>
                <a:gd name="T59" fmla="*/ 438 h 617"/>
                <a:gd name="T60" fmla="*/ 982 w 1292"/>
                <a:gd name="T61" fmla="*/ 474 h 617"/>
                <a:gd name="T62" fmla="*/ 946 w 1292"/>
                <a:gd name="T63" fmla="*/ 398 h 617"/>
                <a:gd name="T64" fmla="*/ 978 w 1292"/>
                <a:gd name="T65" fmla="*/ 364 h 617"/>
                <a:gd name="T66" fmla="*/ 975 w 1292"/>
                <a:gd name="T67" fmla="*/ 318 h 617"/>
                <a:gd name="T68" fmla="*/ 1052 w 1292"/>
                <a:gd name="T69" fmla="*/ 282 h 617"/>
                <a:gd name="T70" fmla="*/ 1088 w 1292"/>
                <a:gd name="T71" fmla="*/ 358 h 617"/>
                <a:gd name="T72" fmla="*/ 1056 w 1292"/>
                <a:gd name="T73" fmla="*/ 392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2" h="617">
                  <a:moveTo>
                    <a:pt x="1285" y="487"/>
                  </a:moveTo>
                  <a:cubicBezTo>
                    <a:pt x="1292" y="468"/>
                    <a:pt x="1282" y="447"/>
                    <a:pt x="1263" y="440"/>
                  </a:cubicBezTo>
                  <a:cubicBezTo>
                    <a:pt x="1228" y="428"/>
                    <a:pt x="1228" y="428"/>
                    <a:pt x="1228" y="428"/>
                  </a:cubicBezTo>
                  <a:cubicBezTo>
                    <a:pt x="1253" y="322"/>
                    <a:pt x="1195" y="212"/>
                    <a:pt x="1090" y="174"/>
                  </a:cubicBezTo>
                  <a:cubicBezTo>
                    <a:pt x="986" y="136"/>
                    <a:pt x="871" y="184"/>
                    <a:pt x="823" y="282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42" y="0"/>
                    <a:pt x="21" y="10"/>
                    <a:pt x="14" y="29"/>
                  </a:cubicBezTo>
                  <a:cubicBezTo>
                    <a:pt x="7" y="48"/>
                    <a:pt x="17" y="69"/>
                    <a:pt x="36" y="76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" y="269"/>
                    <a:pt x="7" y="269"/>
                    <a:pt x="7" y="269"/>
                  </a:cubicBezTo>
                  <a:cubicBezTo>
                    <a:pt x="0" y="288"/>
                    <a:pt x="10" y="309"/>
                    <a:pt x="29" y="316"/>
                  </a:cubicBezTo>
                  <a:cubicBezTo>
                    <a:pt x="48" y="323"/>
                    <a:pt x="69" y="313"/>
                    <a:pt x="76" y="294"/>
                  </a:cubicBezTo>
                  <a:cubicBezTo>
                    <a:pt x="141" y="113"/>
                    <a:pt x="141" y="113"/>
                    <a:pt x="141" y="113"/>
                  </a:cubicBezTo>
                  <a:cubicBezTo>
                    <a:pt x="173" y="125"/>
                    <a:pt x="173" y="125"/>
                    <a:pt x="173" y="125"/>
                  </a:cubicBezTo>
                  <a:cubicBezTo>
                    <a:pt x="134" y="233"/>
                    <a:pt x="134" y="233"/>
                    <a:pt x="134" y="233"/>
                  </a:cubicBezTo>
                  <a:cubicBezTo>
                    <a:pt x="127" y="252"/>
                    <a:pt x="137" y="273"/>
                    <a:pt x="156" y="280"/>
                  </a:cubicBezTo>
                  <a:cubicBezTo>
                    <a:pt x="175" y="287"/>
                    <a:pt x="196" y="277"/>
                    <a:pt x="203" y="258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71" y="160"/>
                    <a:pt x="271" y="160"/>
                    <a:pt x="271" y="160"/>
                  </a:cubicBezTo>
                  <a:cubicBezTo>
                    <a:pt x="203" y="348"/>
                    <a:pt x="203" y="348"/>
                    <a:pt x="203" y="348"/>
                  </a:cubicBezTo>
                  <a:cubicBezTo>
                    <a:pt x="196" y="367"/>
                    <a:pt x="206" y="388"/>
                    <a:pt x="225" y="395"/>
                  </a:cubicBezTo>
                  <a:cubicBezTo>
                    <a:pt x="244" y="401"/>
                    <a:pt x="265" y="392"/>
                    <a:pt x="272" y="373"/>
                  </a:cubicBezTo>
                  <a:cubicBezTo>
                    <a:pt x="339" y="185"/>
                    <a:pt x="339" y="185"/>
                    <a:pt x="339" y="185"/>
                  </a:cubicBezTo>
                  <a:cubicBezTo>
                    <a:pt x="802" y="351"/>
                    <a:pt x="802" y="351"/>
                    <a:pt x="802" y="351"/>
                  </a:cubicBezTo>
                  <a:cubicBezTo>
                    <a:pt x="790" y="450"/>
                    <a:pt x="846" y="547"/>
                    <a:pt x="943" y="582"/>
                  </a:cubicBezTo>
                  <a:cubicBezTo>
                    <a:pt x="1041" y="617"/>
                    <a:pt x="1146" y="578"/>
                    <a:pt x="1200" y="495"/>
                  </a:cubicBezTo>
                  <a:cubicBezTo>
                    <a:pt x="1238" y="509"/>
                    <a:pt x="1238" y="509"/>
                    <a:pt x="1238" y="509"/>
                  </a:cubicBezTo>
                  <a:cubicBezTo>
                    <a:pt x="1257" y="516"/>
                    <a:pt x="1278" y="506"/>
                    <a:pt x="1285" y="487"/>
                  </a:cubicBezTo>
                  <a:close/>
                  <a:moveTo>
                    <a:pt x="1056" y="392"/>
                  </a:moveTo>
                  <a:cubicBezTo>
                    <a:pt x="1063" y="406"/>
                    <a:pt x="1064" y="423"/>
                    <a:pt x="1059" y="438"/>
                  </a:cubicBezTo>
                  <a:cubicBezTo>
                    <a:pt x="1047" y="469"/>
                    <a:pt x="1013" y="486"/>
                    <a:pt x="982" y="474"/>
                  </a:cubicBezTo>
                  <a:cubicBezTo>
                    <a:pt x="951" y="463"/>
                    <a:pt x="935" y="429"/>
                    <a:pt x="946" y="398"/>
                  </a:cubicBezTo>
                  <a:cubicBezTo>
                    <a:pt x="952" y="382"/>
                    <a:pt x="964" y="370"/>
                    <a:pt x="978" y="364"/>
                  </a:cubicBezTo>
                  <a:cubicBezTo>
                    <a:pt x="971" y="350"/>
                    <a:pt x="969" y="333"/>
                    <a:pt x="975" y="318"/>
                  </a:cubicBezTo>
                  <a:cubicBezTo>
                    <a:pt x="986" y="287"/>
                    <a:pt x="1021" y="270"/>
                    <a:pt x="1052" y="282"/>
                  </a:cubicBezTo>
                  <a:cubicBezTo>
                    <a:pt x="1083" y="293"/>
                    <a:pt x="1099" y="327"/>
                    <a:pt x="1088" y="358"/>
                  </a:cubicBezTo>
                  <a:cubicBezTo>
                    <a:pt x="1082" y="374"/>
                    <a:pt x="1070" y="386"/>
                    <a:pt x="1056" y="392"/>
                  </a:cubicBezTo>
                  <a:close/>
                </a:path>
              </a:pathLst>
            </a:custGeom>
            <a:solidFill>
              <a:srgbClr val="3494BA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8621713" y="1733551"/>
              <a:ext cx="2859087" cy="3509963"/>
            </a:xfrm>
            <a:custGeom>
              <a:avLst/>
              <a:gdLst>
                <a:gd name="T0" fmla="*/ 1059 w 1239"/>
                <a:gd name="T1" fmla="*/ 1521 h 1521"/>
                <a:gd name="T2" fmla="*/ 665 w 1239"/>
                <a:gd name="T3" fmla="*/ 1413 h 1521"/>
                <a:gd name="T4" fmla="*/ 408 w 1239"/>
                <a:gd name="T5" fmla="*/ 1395 h 1521"/>
                <a:gd name="T6" fmla="*/ 21 w 1239"/>
                <a:gd name="T7" fmla="*/ 1099 h 1521"/>
                <a:gd name="T8" fmla="*/ 271 w 1239"/>
                <a:gd name="T9" fmla="*/ 1110 h 1521"/>
                <a:gd name="T10" fmla="*/ 612 w 1239"/>
                <a:gd name="T11" fmla="*/ 1074 h 1521"/>
                <a:gd name="T12" fmla="*/ 450 w 1239"/>
                <a:gd name="T13" fmla="*/ 691 h 1521"/>
                <a:gd name="T14" fmla="*/ 1 w 1239"/>
                <a:gd name="T15" fmla="*/ 549 h 1521"/>
                <a:gd name="T16" fmla="*/ 648 w 1239"/>
                <a:gd name="T17" fmla="*/ 582 h 1521"/>
                <a:gd name="T18" fmla="*/ 589 w 1239"/>
                <a:gd name="T19" fmla="*/ 445 h 1521"/>
                <a:gd name="T20" fmla="*/ 467 w 1239"/>
                <a:gd name="T21" fmla="*/ 145 h 1521"/>
                <a:gd name="T22" fmla="*/ 796 w 1239"/>
                <a:gd name="T23" fmla="*/ 504 h 1521"/>
                <a:gd name="T24" fmla="*/ 749 w 1239"/>
                <a:gd name="T25" fmla="*/ 70 h 1521"/>
                <a:gd name="T26" fmla="*/ 954 w 1239"/>
                <a:gd name="T27" fmla="*/ 547 h 1521"/>
                <a:gd name="T28" fmla="*/ 1028 w 1239"/>
                <a:gd name="T29" fmla="*/ 140 h 1521"/>
                <a:gd name="T30" fmla="*/ 1085 w 1239"/>
                <a:gd name="T31" fmla="*/ 624 h 1521"/>
                <a:gd name="T32" fmla="*/ 1049 w 1239"/>
                <a:gd name="T33" fmla="*/ 908 h 1521"/>
                <a:gd name="T34" fmla="*/ 1239 w 1239"/>
                <a:gd name="T35" fmla="*/ 1347 h 1521"/>
                <a:gd name="T36" fmla="*/ 1059 w 1239"/>
                <a:gd name="T37" fmla="*/ 1521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9" h="1521">
                  <a:moveTo>
                    <a:pt x="1059" y="1521"/>
                  </a:moveTo>
                  <a:cubicBezTo>
                    <a:pt x="979" y="1407"/>
                    <a:pt x="821" y="1410"/>
                    <a:pt x="665" y="1413"/>
                  </a:cubicBezTo>
                  <a:cubicBezTo>
                    <a:pt x="574" y="1415"/>
                    <a:pt x="483" y="1416"/>
                    <a:pt x="408" y="1395"/>
                  </a:cubicBezTo>
                  <a:cubicBezTo>
                    <a:pt x="205" y="1338"/>
                    <a:pt x="40" y="1234"/>
                    <a:pt x="21" y="1099"/>
                  </a:cubicBezTo>
                  <a:cubicBezTo>
                    <a:pt x="2" y="964"/>
                    <a:pt x="135" y="987"/>
                    <a:pt x="271" y="1110"/>
                  </a:cubicBezTo>
                  <a:cubicBezTo>
                    <a:pt x="409" y="1235"/>
                    <a:pt x="565" y="1150"/>
                    <a:pt x="612" y="1074"/>
                  </a:cubicBezTo>
                  <a:cubicBezTo>
                    <a:pt x="676" y="972"/>
                    <a:pt x="635" y="757"/>
                    <a:pt x="450" y="691"/>
                  </a:cubicBezTo>
                  <a:cubicBezTo>
                    <a:pt x="302" y="639"/>
                    <a:pt x="3" y="730"/>
                    <a:pt x="1" y="549"/>
                  </a:cubicBezTo>
                  <a:cubicBezTo>
                    <a:pt x="0" y="408"/>
                    <a:pt x="497" y="354"/>
                    <a:pt x="648" y="582"/>
                  </a:cubicBezTo>
                  <a:cubicBezTo>
                    <a:pt x="648" y="582"/>
                    <a:pt x="629" y="522"/>
                    <a:pt x="589" y="445"/>
                  </a:cubicBezTo>
                  <a:cubicBezTo>
                    <a:pt x="528" y="328"/>
                    <a:pt x="351" y="213"/>
                    <a:pt x="467" y="145"/>
                  </a:cubicBezTo>
                  <a:cubicBezTo>
                    <a:pt x="594" y="70"/>
                    <a:pt x="786" y="384"/>
                    <a:pt x="796" y="504"/>
                  </a:cubicBezTo>
                  <a:cubicBezTo>
                    <a:pt x="774" y="297"/>
                    <a:pt x="644" y="120"/>
                    <a:pt x="749" y="70"/>
                  </a:cubicBezTo>
                  <a:cubicBezTo>
                    <a:pt x="899" y="0"/>
                    <a:pt x="959" y="390"/>
                    <a:pt x="954" y="547"/>
                  </a:cubicBezTo>
                  <a:cubicBezTo>
                    <a:pt x="984" y="304"/>
                    <a:pt x="928" y="144"/>
                    <a:pt x="1028" y="140"/>
                  </a:cubicBezTo>
                  <a:cubicBezTo>
                    <a:pt x="1145" y="135"/>
                    <a:pt x="1092" y="548"/>
                    <a:pt x="1085" y="624"/>
                  </a:cubicBezTo>
                  <a:cubicBezTo>
                    <a:pt x="1077" y="703"/>
                    <a:pt x="1059" y="801"/>
                    <a:pt x="1049" y="908"/>
                  </a:cubicBezTo>
                  <a:cubicBezTo>
                    <a:pt x="1029" y="1117"/>
                    <a:pt x="1154" y="1286"/>
                    <a:pt x="1239" y="1347"/>
                  </a:cubicBezTo>
                  <a:cubicBezTo>
                    <a:pt x="1059" y="1521"/>
                    <a:pt x="1059" y="1521"/>
                    <a:pt x="1059" y="1521"/>
                  </a:cubicBezTo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10931525" y="4729163"/>
              <a:ext cx="549275" cy="514350"/>
            </a:xfrm>
            <a:custGeom>
              <a:avLst/>
              <a:gdLst>
                <a:gd name="T0" fmla="*/ 184 w 238"/>
                <a:gd name="T1" fmla="*/ 0 h 223"/>
                <a:gd name="T2" fmla="*/ 0 w 238"/>
                <a:gd name="T3" fmla="*/ 167 h 223"/>
                <a:gd name="T4" fmla="*/ 58 w 238"/>
                <a:gd name="T5" fmla="*/ 223 h 223"/>
                <a:gd name="T6" fmla="*/ 238 w 238"/>
                <a:gd name="T7" fmla="*/ 49 h 223"/>
                <a:gd name="T8" fmla="*/ 184 w 238"/>
                <a:gd name="T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23">
                  <a:moveTo>
                    <a:pt x="184" y="0"/>
                  </a:moveTo>
                  <a:cubicBezTo>
                    <a:pt x="0" y="167"/>
                    <a:pt x="0" y="167"/>
                    <a:pt x="0" y="167"/>
                  </a:cubicBezTo>
                  <a:cubicBezTo>
                    <a:pt x="22" y="182"/>
                    <a:pt x="41" y="200"/>
                    <a:pt x="58" y="223"/>
                  </a:cubicBezTo>
                  <a:cubicBezTo>
                    <a:pt x="238" y="49"/>
                    <a:pt x="238" y="49"/>
                    <a:pt x="238" y="49"/>
                  </a:cubicBezTo>
                  <a:cubicBezTo>
                    <a:pt x="221" y="37"/>
                    <a:pt x="203" y="20"/>
                    <a:pt x="184" y="0"/>
                  </a:cubicBezTo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>
              <a:off x="10931525" y="4730751"/>
              <a:ext cx="741362" cy="704850"/>
            </a:xfrm>
            <a:custGeom>
              <a:avLst/>
              <a:gdLst>
                <a:gd name="T0" fmla="*/ 467 w 467"/>
                <a:gd name="T1" fmla="*/ 95 h 444"/>
                <a:gd name="T2" fmla="*/ 362 w 467"/>
                <a:gd name="T3" fmla="*/ 0 h 444"/>
                <a:gd name="T4" fmla="*/ 0 w 467"/>
                <a:gd name="T5" fmla="*/ 336 h 444"/>
                <a:gd name="T6" fmla="*/ 90 w 467"/>
                <a:gd name="T7" fmla="*/ 444 h 444"/>
                <a:gd name="T8" fmla="*/ 467 w 467"/>
                <a:gd name="T9" fmla="*/ 95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44">
                  <a:moveTo>
                    <a:pt x="467" y="95"/>
                  </a:moveTo>
                  <a:lnTo>
                    <a:pt x="362" y="0"/>
                  </a:lnTo>
                  <a:lnTo>
                    <a:pt x="0" y="336"/>
                  </a:lnTo>
                  <a:lnTo>
                    <a:pt x="90" y="444"/>
                  </a:lnTo>
                  <a:lnTo>
                    <a:pt x="467" y="95"/>
                  </a:lnTo>
                  <a:close/>
                </a:path>
              </a:pathLst>
            </a:custGeom>
            <a:solidFill>
              <a:srgbClr val="3494BA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11017250" y="4802188"/>
              <a:ext cx="1176337" cy="1939925"/>
            </a:xfrm>
            <a:custGeom>
              <a:avLst/>
              <a:gdLst>
                <a:gd name="T0" fmla="*/ 741 w 741"/>
                <a:gd name="T1" fmla="*/ 328 h 1222"/>
                <a:gd name="T2" fmla="*/ 436 w 741"/>
                <a:gd name="T3" fmla="*/ 0 h 1222"/>
                <a:gd name="T4" fmla="*/ 0 w 741"/>
                <a:gd name="T5" fmla="*/ 412 h 1222"/>
                <a:gd name="T6" fmla="*/ 741 w 741"/>
                <a:gd name="T7" fmla="*/ 1222 h 1222"/>
                <a:gd name="T8" fmla="*/ 741 w 741"/>
                <a:gd name="T9" fmla="*/ 328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1" h="1222">
                  <a:moveTo>
                    <a:pt x="741" y="328"/>
                  </a:moveTo>
                  <a:lnTo>
                    <a:pt x="436" y="0"/>
                  </a:lnTo>
                  <a:lnTo>
                    <a:pt x="0" y="412"/>
                  </a:lnTo>
                  <a:lnTo>
                    <a:pt x="741" y="1222"/>
                  </a:lnTo>
                  <a:lnTo>
                    <a:pt x="741" y="328"/>
                  </a:lnTo>
                  <a:close/>
                </a:path>
              </a:pathLst>
            </a:custGeom>
            <a:solidFill>
              <a:srgbClr val="3494BA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11366500" y="5508626"/>
              <a:ext cx="134937" cy="138113"/>
            </a:xfrm>
            <a:custGeom>
              <a:avLst/>
              <a:gdLst>
                <a:gd name="T0" fmla="*/ 29 w 59"/>
                <a:gd name="T1" fmla="*/ 59 h 60"/>
                <a:gd name="T2" fmla="*/ 0 w 59"/>
                <a:gd name="T3" fmla="*/ 30 h 60"/>
                <a:gd name="T4" fmla="*/ 30 w 59"/>
                <a:gd name="T5" fmla="*/ 1 h 60"/>
                <a:gd name="T6" fmla="*/ 59 w 59"/>
                <a:gd name="T7" fmla="*/ 31 h 60"/>
                <a:gd name="T8" fmla="*/ 29 w 59"/>
                <a:gd name="T9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9" y="59"/>
                  </a:moveTo>
                  <a:cubicBezTo>
                    <a:pt x="13" y="59"/>
                    <a:pt x="0" y="46"/>
                    <a:pt x="0" y="30"/>
                  </a:cubicBezTo>
                  <a:cubicBezTo>
                    <a:pt x="0" y="13"/>
                    <a:pt x="14" y="0"/>
                    <a:pt x="30" y="1"/>
                  </a:cubicBezTo>
                  <a:cubicBezTo>
                    <a:pt x="46" y="1"/>
                    <a:pt x="59" y="14"/>
                    <a:pt x="59" y="31"/>
                  </a:cubicBezTo>
                  <a:cubicBezTo>
                    <a:pt x="58" y="47"/>
                    <a:pt x="45" y="60"/>
                    <a:pt x="2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29"/>
            <p:cNvSpPr>
              <a:spLocks/>
            </p:cNvSpPr>
            <p:nvPr/>
          </p:nvSpPr>
          <p:spPr bwMode="auto">
            <a:xfrm>
              <a:off x="11564937" y="5741988"/>
              <a:ext cx="138112" cy="136525"/>
            </a:xfrm>
            <a:custGeom>
              <a:avLst/>
              <a:gdLst>
                <a:gd name="T0" fmla="*/ 29 w 60"/>
                <a:gd name="T1" fmla="*/ 59 h 59"/>
                <a:gd name="T2" fmla="*/ 1 w 60"/>
                <a:gd name="T3" fmla="*/ 29 h 59"/>
                <a:gd name="T4" fmla="*/ 31 w 60"/>
                <a:gd name="T5" fmla="*/ 0 h 59"/>
                <a:gd name="T6" fmla="*/ 59 w 60"/>
                <a:gd name="T7" fmla="*/ 30 h 59"/>
                <a:gd name="T8" fmla="*/ 29 w 6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cubicBezTo>
                    <a:pt x="13" y="58"/>
                    <a:pt x="0" y="45"/>
                    <a:pt x="1" y="29"/>
                  </a:cubicBezTo>
                  <a:cubicBezTo>
                    <a:pt x="1" y="12"/>
                    <a:pt x="14" y="0"/>
                    <a:pt x="31" y="0"/>
                  </a:cubicBezTo>
                  <a:cubicBezTo>
                    <a:pt x="47" y="0"/>
                    <a:pt x="60" y="14"/>
                    <a:pt x="59" y="30"/>
                  </a:cubicBezTo>
                  <a:cubicBezTo>
                    <a:pt x="59" y="46"/>
                    <a:pt x="46" y="59"/>
                    <a:pt x="2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39" tIns="45720" rIns="91439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70" name="66 CuadroTexto"/>
          <p:cNvSpPr txBox="1"/>
          <p:nvPr/>
        </p:nvSpPr>
        <p:spPr>
          <a:xfrm>
            <a:off x="404686" y="3451036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200" spc="-150" dirty="0">
                <a:solidFill>
                  <a:schemeClr val="bg1"/>
                </a:solidFill>
                <a:latin typeface="Frutiger 65 Bold" pitchFamily="34" charset="0"/>
              </a:rPr>
              <a:t>PARTNERS</a:t>
            </a:r>
          </a:p>
        </p:txBody>
      </p:sp>
      <p:cxnSp>
        <p:nvCxnSpPr>
          <p:cNvPr id="71" name="70 Conector recto"/>
          <p:cNvCxnSpPr/>
          <p:nvPr/>
        </p:nvCxnSpPr>
        <p:spPr>
          <a:xfrm rot="5400000">
            <a:off x="5379720" y="5501640"/>
            <a:ext cx="640080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2971800" cy="6858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381000" y="641632"/>
            <a:ext cx="22098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AGENDA</a:t>
            </a:r>
            <a:endParaRPr lang="es-ES" sz="4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74350" y="1176051"/>
            <a:ext cx="198345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TenarisUniversity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285839" y="2444933"/>
            <a:ext cx="25168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s-ES"/>
            </a:defPPr>
            <a:lvl1pPr marL="228600" indent="-228600">
              <a:spcBef>
                <a:spcPct val="50000"/>
              </a:spcBef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Frutiger 45 Light" pitchFamily="34" charset="0"/>
              </a:defRPr>
            </a:lvl1pPr>
          </a:lstStyle>
          <a:p>
            <a:r>
              <a:rPr lang="en-US" dirty="0">
                <a:solidFill>
                  <a:srgbClr val="666666"/>
                </a:solidFill>
              </a:rPr>
              <a:t>Learning Model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3274351" y="3934256"/>
            <a:ext cx="25168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Learning &amp; Delivery Methods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6026135" y="1182939"/>
            <a:ext cx="245320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TenarisUniversity Mexico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3241859" y="609600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01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cxnSp>
        <p:nvCxnSpPr>
          <p:cNvPr id="29" name="28 Conector recto"/>
          <p:cNvCxnSpPr/>
          <p:nvPr/>
        </p:nvCxnSpPr>
        <p:spPr>
          <a:xfrm>
            <a:off x="3350189" y="1584483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3265519" y="1817344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02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cxnSp>
        <p:nvCxnSpPr>
          <p:cNvPr id="32" name="31 Conector recto"/>
          <p:cNvCxnSpPr/>
          <p:nvPr/>
        </p:nvCxnSpPr>
        <p:spPr>
          <a:xfrm>
            <a:off x="3364992" y="3122612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3241858" y="3349040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03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cxnSp>
        <p:nvCxnSpPr>
          <p:cNvPr id="35" name="34 Conector recto"/>
          <p:cNvCxnSpPr/>
          <p:nvPr/>
        </p:nvCxnSpPr>
        <p:spPr>
          <a:xfrm>
            <a:off x="3350188" y="4624520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5993643" y="555278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04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cxnSp>
        <p:nvCxnSpPr>
          <p:cNvPr id="38" name="37 Conector recto"/>
          <p:cNvCxnSpPr/>
          <p:nvPr/>
        </p:nvCxnSpPr>
        <p:spPr>
          <a:xfrm>
            <a:off x="6101973" y="1577309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6081605" y="1770786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05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6058626" y="2441417"/>
            <a:ext cx="21336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Measuring Training Effectiveness</a:t>
            </a:r>
          </a:p>
        </p:txBody>
      </p:sp>
      <p:sp>
        <p:nvSpPr>
          <p:cNvPr id="41" name="40 CuadroTexto"/>
          <p:cNvSpPr txBox="1"/>
          <p:nvPr/>
        </p:nvSpPr>
        <p:spPr>
          <a:xfrm>
            <a:off x="6058626" y="3954576"/>
            <a:ext cx="198345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Partnerships</a:t>
            </a:r>
            <a:b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</a:br>
            <a:endParaRPr lang="en-US" sz="1600" dirty="0">
              <a:solidFill>
                <a:srgbClr val="666666"/>
              </a:solidFill>
              <a:latin typeface="Frutiger 45 Light" pitchFamily="34" charset="0"/>
            </a:endParaRPr>
          </a:p>
        </p:txBody>
      </p:sp>
      <p:cxnSp>
        <p:nvCxnSpPr>
          <p:cNvPr id="44" name="43 Conector recto"/>
          <p:cNvCxnSpPr/>
          <p:nvPr/>
        </p:nvCxnSpPr>
        <p:spPr>
          <a:xfrm>
            <a:off x="6101925" y="3122612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CuadroTexto"/>
          <p:cNvSpPr txBox="1"/>
          <p:nvPr/>
        </p:nvSpPr>
        <p:spPr>
          <a:xfrm>
            <a:off x="6026135" y="3388123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spc="-150" dirty="0">
                <a:solidFill>
                  <a:srgbClr val="CC0066"/>
                </a:solidFill>
                <a:latin typeface="Frutiger 65 Bold" pitchFamily="34" charset="0"/>
              </a:rPr>
              <a:t>06</a:t>
            </a:r>
            <a:endParaRPr lang="en-US" sz="4000" spc="-150" dirty="0">
              <a:solidFill>
                <a:srgbClr val="CC0066"/>
              </a:solidFill>
              <a:latin typeface="Frutiger 65 Bold" pitchFamily="34" charset="0"/>
            </a:endParaRPr>
          </a:p>
        </p:txBody>
      </p:sp>
      <p:cxnSp>
        <p:nvCxnSpPr>
          <p:cNvPr id="46" name="45 Conector recto"/>
          <p:cNvCxnSpPr/>
          <p:nvPr/>
        </p:nvCxnSpPr>
        <p:spPr>
          <a:xfrm>
            <a:off x="6101925" y="4646612"/>
            <a:ext cx="198120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CuadroTexto"/>
          <p:cNvSpPr txBox="1"/>
          <p:nvPr/>
        </p:nvSpPr>
        <p:spPr>
          <a:xfrm>
            <a:off x="6046455" y="5010989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50" dirty="0">
                <a:solidFill>
                  <a:srgbClr val="CC0066"/>
                </a:solidFill>
                <a:latin typeface="Frutiger 65 Bold" pitchFamily="34" charset="0"/>
              </a:rPr>
              <a:t>LET’S GO!</a:t>
            </a:r>
          </a:p>
        </p:txBody>
      </p:sp>
      <p:pic>
        <p:nvPicPr>
          <p:cNvPr id="4" name="Picture 8" descr="http://www.tenaris.com/~/media/Images/Tenaris%20University/General%20Program/1255_New%20Hire%20Orientation_TH.ashx?la=en&amp;mw=218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CC00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1636776"/>
            <a:ext cx="2978628" cy="19812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75" t="31452" r="16007" b="20018"/>
          <a:stretch/>
        </p:blipFill>
        <p:spPr>
          <a:xfrm>
            <a:off x="0" y="1636776"/>
            <a:ext cx="2986604" cy="1981200"/>
          </a:xfrm>
          <a:prstGeom prst="rect">
            <a:avLst/>
          </a:prstGeom>
        </p:spPr>
      </p:pic>
      <p:pic>
        <p:nvPicPr>
          <p:cNvPr id="55" name="54 Imagen" descr="trama_lines_ros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3124200"/>
            <a:ext cx="2666375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1620921"/>
            <a:ext cx="3581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chemeClr val="bg1"/>
                </a:solidFill>
                <a:latin typeface="Frutiger 45 Light" pitchFamily="34" charset="0"/>
              </a:rPr>
              <a:t>MOOCs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381000" y="670560"/>
            <a:ext cx="4267200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ES" sz="3800" spc="-150" dirty="0">
                <a:solidFill>
                  <a:schemeClr val="bg1"/>
                </a:solidFill>
                <a:latin typeface="Frutiger 65 Bold" pitchFamily="34" charset="0"/>
              </a:rPr>
              <a:t>LEARNING METHODOLOGIES</a:t>
            </a:r>
            <a:endParaRPr lang="en-US" sz="38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72" name="TextBox 61"/>
          <p:cNvSpPr txBox="1"/>
          <p:nvPr/>
        </p:nvSpPr>
        <p:spPr>
          <a:xfrm>
            <a:off x="4864866" y="1143000"/>
            <a:ext cx="1927131" cy="606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AR" sz="4000" spc="-150" dirty="0">
                <a:latin typeface="Frutiger 65 Bold" pitchFamily="34" charset="0"/>
              </a:rPr>
              <a:t>+78,354</a:t>
            </a:r>
          </a:p>
        </p:txBody>
      </p:sp>
      <p:pic>
        <p:nvPicPr>
          <p:cNvPr id="76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515" y="2286000"/>
            <a:ext cx="3037087" cy="4602000"/>
          </a:xfrm>
          <a:prstGeom prst="rect">
            <a:avLst/>
          </a:prstGeom>
        </p:spPr>
      </p:pic>
      <p:sp>
        <p:nvSpPr>
          <p:cNvPr id="89" name="88 Rectángulo"/>
          <p:cNvSpPr/>
          <p:nvPr/>
        </p:nvSpPr>
        <p:spPr>
          <a:xfrm>
            <a:off x="4896272" y="576072"/>
            <a:ext cx="356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spc="-150" dirty="0">
                <a:latin typeface="Frutiger 65 Bold" pitchFamily="34" charset="0"/>
              </a:rPr>
              <a:t>MASSIVE OPEN ONLINE COURSE</a:t>
            </a:r>
          </a:p>
        </p:txBody>
      </p:sp>
      <p:sp>
        <p:nvSpPr>
          <p:cNvPr id="90" name="89 Elipse"/>
          <p:cNvSpPr/>
          <p:nvPr/>
        </p:nvSpPr>
        <p:spPr>
          <a:xfrm>
            <a:off x="7620000" y="1066800"/>
            <a:ext cx="914400" cy="9144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CuadroTexto"/>
          <p:cNvSpPr txBox="1"/>
          <p:nvPr/>
        </p:nvSpPr>
        <p:spPr>
          <a:xfrm>
            <a:off x="4953000" y="1620921"/>
            <a:ext cx="152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latin typeface="Frutiger 45 Light" pitchFamily="34" charset="0"/>
              </a:rPr>
              <a:t>STUDENTS</a:t>
            </a:r>
          </a:p>
        </p:txBody>
      </p:sp>
      <p:sp>
        <p:nvSpPr>
          <p:cNvPr id="92" name="TextBox 61"/>
          <p:cNvSpPr txBox="1"/>
          <p:nvPr/>
        </p:nvSpPr>
        <p:spPr>
          <a:xfrm>
            <a:off x="7616509" y="1240315"/>
            <a:ext cx="992579" cy="580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AR" sz="3200" spc="-150" dirty="0">
                <a:solidFill>
                  <a:schemeClr val="bg1"/>
                </a:solidFill>
                <a:latin typeface="Frutiger 65 Bold" pitchFamily="34" charset="0"/>
              </a:rPr>
              <a:t>17%</a:t>
            </a:r>
          </a:p>
        </p:txBody>
      </p:sp>
      <p:sp>
        <p:nvSpPr>
          <p:cNvPr id="93" name="92 CuadroTexto"/>
          <p:cNvSpPr txBox="1"/>
          <p:nvPr/>
        </p:nvSpPr>
        <p:spPr>
          <a:xfrm>
            <a:off x="7532783" y="1992217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pc="-150" dirty="0">
                <a:solidFill>
                  <a:srgbClr val="666666"/>
                </a:solidFill>
                <a:latin typeface="Frutiger 45 Light" pitchFamily="34" charset="0"/>
              </a:rPr>
              <a:t>COMPLETION </a:t>
            </a:r>
          </a:p>
          <a:p>
            <a:r>
              <a:rPr lang="en-US" sz="1500" spc="-150" dirty="0">
                <a:solidFill>
                  <a:srgbClr val="666666"/>
                </a:solidFill>
                <a:latin typeface="Frutiger 45 Light" pitchFamily="34" charset="0"/>
              </a:rPr>
              <a:t>RATE</a:t>
            </a:r>
          </a:p>
        </p:txBody>
      </p:sp>
      <p:grpSp>
        <p:nvGrpSpPr>
          <p:cNvPr id="97" name="96 Grupo"/>
          <p:cNvGrpSpPr/>
          <p:nvPr/>
        </p:nvGrpSpPr>
        <p:grpSpPr>
          <a:xfrm>
            <a:off x="4941064" y="2286000"/>
            <a:ext cx="3506852" cy="1381698"/>
            <a:chOff x="4941064" y="2360612"/>
            <a:chExt cx="3506852" cy="1381698"/>
          </a:xfrm>
        </p:grpSpPr>
        <p:sp>
          <p:nvSpPr>
            <p:cNvPr id="94" name="93 CuadroTexto"/>
            <p:cNvSpPr txBox="1"/>
            <p:nvPr/>
          </p:nvSpPr>
          <p:spPr>
            <a:xfrm>
              <a:off x="4941064" y="2360612"/>
              <a:ext cx="85792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5000" spc="-150" dirty="0">
                  <a:latin typeface="Frutiger 65 Bold" pitchFamily="34" charset="0"/>
                </a:rPr>
                <a:t>01</a:t>
              </a:r>
              <a:endParaRPr lang="en-US" sz="5000" spc="-150" dirty="0">
                <a:latin typeface="Frutiger 65 Bold" pitchFamily="34" charset="0"/>
              </a:endParaRPr>
            </a:p>
          </p:txBody>
        </p:sp>
        <p:sp>
          <p:nvSpPr>
            <p:cNvPr id="95" name="94 CuadroTexto"/>
            <p:cNvSpPr txBox="1"/>
            <p:nvPr/>
          </p:nvSpPr>
          <p:spPr>
            <a:xfrm>
              <a:off x="4973196" y="3095979"/>
              <a:ext cx="2951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  <a:latin typeface="Frutiger 45 Light" pitchFamily="34" charset="0"/>
                </a:rPr>
                <a:t>1,500 customers invited to our MOOCs</a:t>
              </a:r>
              <a:endParaRPr lang="en-US" dirty="0">
                <a:solidFill>
                  <a:srgbClr val="666666"/>
                </a:solidFill>
              </a:endParaRPr>
            </a:p>
          </p:txBody>
        </p:sp>
        <p:cxnSp>
          <p:nvCxnSpPr>
            <p:cNvPr id="96" name="95 Conector recto"/>
            <p:cNvCxnSpPr/>
            <p:nvPr/>
          </p:nvCxnSpPr>
          <p:spPr>
            <a:xfrm>
              <a:off x="4973196" y="3740722"/>
              <a:ext cx="3474720" cy="1588"/>
            </a:xfrm>
            <a:prstGeom prst="line">
              <a:avLst/>
            </a:prstGeom>
            <a:ln w="317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97 Grupo"/>
          <p:cNvGrpSpPr/>
          <p:nvPr/>
        </p:nvGrpSpPr>
        <p:grpSpPr>
          <a:xfrm>
            <a:off x="4941067" y="3643409"/>
            <a:ext cx="3528634" cy="1395891"/>
            <a:chOff x="4941064" y="2360612"/>
            <a:chExt cx="3265579" cy="1395891"/>
          </a:xfrm>
        </p:grpSpPr>
        <p:sp>
          <p:nvSpPr>
            <p:cNvPr id="99" name="98 CuadroTexto"/>
            <p:cNvSpPr txBox="1"/>
            <p:nvPr/>
          </p:nvSpPr>
          <p:spPr>
            <a:xfrm>
              <a:off x="4941064" y="2360612"/>
              <a:ext cx="79397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5000" spc="-150" dirty="0">
                  <a:latin typeface="Frutiger 65 Bold" pitchFamily="34" charset="0"/>
                </a:rPr>
                <a:t>02</a:t>
              </a:r>
              <a:endParaRPr lang="en-US" sz="5000" spc="-150" dirty="0">
                <a:latin typeface="Frutiger 65 Bold" pitchFamily="34" charset="0"/>
              </a:endParaRPr>
            </a:p>
          </p:txBody>
        </p:sp>
        <p:sp>
          <p:nvSpPr>
            <p:cNvPr id="100" name="99 CuadroTexto"/>
            <p:cNvSpPr txBox="1"/>
            <p:nvPr/>
          </p:nvSpPr>
          <p:spPr>
            <a:xfrm>
              <a:off x="4973193" y="3108584"/>
              <a:ext cx="2951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  <a:latin typeface="Frutiger 45 Light" pitchFamily="34" charset="0"/>
                </a:rPr>
                <a:t>Contribution to World Steel Association</a:t>
              </a:r>
            </a:p>
          </p:txBody>
        </p:sp>
        <p:cxnSp>
          <p:nvCxnSpPr>
            <p:cNvPr id="101" name="100 Conector recto"/>
            <p:cNvCxnSpPr/>
            <p:nvPr/>
          </p:nvCxnSpPr>
          <p:spPr>
            <a:xfrm>
              <a:off x="4973193" y="3754915"/>
              <a:ext cx="3233450" cy="1588"/>
            </a:xfrm>
            <a:prstGeom prst="line">
              <a:avLst/>
            </a:prstGeom>
            <a:ln w="317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101 Grupo"/>
          <p:cNvGrpSpPr/>
          <p:nvPr/>
        </p:nvGrpSpPr>
        <p:grpSpPr>
          <a:xfrm>
            <a:off x="4941064" y="5003990"/>
            <a:ext cx="3821936" cy="1406908"/>
            <a:chOff x="4941064" y="2360612"/>
            <a:chExt cx="3821936" cy="1406908"/>
          </a:xfrm>
        </p:grpSpPr>
        <p:sp>
          <p:nvSpPr>
            <p:cNvPr id="103" name="102 CuadroTexto"/>
            <p:cNvSpPr txBox="1"/>
            <p:nvPr/>
          </p:nvSpPr>
          <p:spPr>
            <a:xfrm>
              <a:off x="4941064" y="2360612"/>
              <a:ext cx="85792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5000" spc="-150" dirty="0">
                  <a:latin typeface="Frutiger 65 Bold" pitchFamily="34" charset="0"/>
                </a:rPr>
                <a:t>03</a:t>
              </a:r>
              <a:endParaRPr lang="en-US" sz="5000" spc="-150" dirty="0">
                <a:latin typeface="Frutiger 65 Bold" pitchFamily="34" charset="0"/>
              </a:endParaRPr>
            </a:p>
          </p:txBody>
        </p:sp>
        <p:sp>
          <p:nvSpPr>
            <p:cNvPr id="104" name="103 CuadroTexto"/>
            <p:cNvSpPr txBox="1"/>
            <p:nvPr/>
          </p:nvSpPr>
          <p:spPr>
            <a:xfrm>
              <a:off x="4973196" y="3121189"/>
              <a:ext cx="3789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  <a:latin typeface="Frutiger 45 Light" pitchFamily="34" charset="0"/>
                </a:rPr>
                <a:t>Tenaris HR and Social Development branding and positioning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/>
        </p:blipFill>
        <p:spPr>
          <a:xfrm>
            <a:off x="304800" y="2263293"/>
            <a:ext cx="3429000" cy="2156308"/>
          </a:xfrm>
          <a:prstGeom prst="rect">
            <a:avLst/>
          </a:prstGeom>
        </p:spPr>
      </p:pic>
      <p:sp>
        <p:nvSpPr>
          <p:cNvPr id="47" name="46 Rectángulo"/>
          <p:cNvSpPr/>
          <p:nvPr/>
        </p:nvSpPr>
        <p:spPr>
          <a:xfrm>
            <a:off x="0" y="0"/>
            <a:ext cx="304800" cy="201168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74" name="73 CuadroTexto"/>
          <p:cNvSpPr txBox="1"/>
          <p:nvPr/>
        </p:nvSpPr>
        <p:spPr>
          <a:xfrm>
            <a:off x="381000" y="1656546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500" spc="-150" dirty="0">
                <a:latin typeface="Frutiger 45 Light" pitchFamily="34" charset="0"/>
              </a:rPr>
              <a:t>LABS &amp; SPECIAL FACILITIES</a:t>
            </a:r>
            <a:endParaRPr lang="en-US" sz="2500" spc="-150" dirty="0">
              <a:latin typeface="Frutiger 45 Light" pitchFamily="34" charset="0"/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304800" y="4407664"/>
            <a:ext cx="3429000" cy="2468880"/>
          </a:xfrm>
          <a:prstGeom prst="rect">
            <a:avLst/>
          </a:prstGeom>
          <a:solidFill>
            <a:srgbClr val="9999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rgbClr val="003366"/>
              </a:solidFill>
            </a:endParaRPr>
          </a:p>
        </p:txBody>
      </p:sp>
      <p:sp>
        <p:nvSpPr>
          <p:cNvPr id="77" name="66 CuadroTexto"/>
          <p:cNvSpPr txBox="1"/>
          <p:nvPr/>
        </p:nvSpPr>
        <p:spPr>
          <a:xfrm>
            <a:off x="-37198" y="4495800"/>
            <a:ext cx="403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LABORATORY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381000" y="670562"/>
            <a:ext cx="46482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latin typeface="Frutiger 65 Bold" pitchFamily="34" charset="0"/>
              </a:rPr>
              <a:t>LEARNING METHODOLOGIES</a:t>
            </a:r>
            <a:endParaRPr lang="en-US" sz="4000" spc="-150" dirty="0">
              <a:latin typeface="Frutiger 65 Bold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228600" y="4953000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Frutiger 55 Roman" panose="020B0602020004020203" pitchFamily="34" charset="0"/>
              </a:rPr>
              <a:t>Learn technical skills in a safe environment.</a:t>
            </a:r>
          </a:p>
          <a:p>
            <a:pPr marL="45720">
              <a:lnSpc>
                <a:spcPts val="1400"/>
              </a:lnSpc>
              <a:spcBef>
                <a:spcPts val="200"/>
              </a:spcBef>
            </a:pPr>
            <a:endParaRPr lang="en-US" sz="1400" dirty="0">
              <a:solidFill>
                <a:schemeClr val="bg1"/>
              </a:solidFill>
              <a:latin typeface="Frutiger 55 Roman" panose="020B0602020004020203" pitchFamily="34" charset="0"/>
            </a:endParaRPr>
          </a:p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Frutiger 55 Roman" panose="020B0602020004020203" pitchFamily="34" charset="0"/>
              </a:rPr>
              <a:t>Train our employees with the best software available in the market.</a:t>
            </a:r>
          </a:p>
          <a:p>
            <a:pPr marL="45720">
              <a:lnSpc>
                <a:spcPts val="1400"/>
              </a:lnSpc>
              <a:spcBef>
                <a:spcPts val="200"/>
              </a:spcBef>
            </a:pPr>
            <a:endParaRPr lang="en-US" sz="1400" dirty="0">
              <a:solidFill>
                <a:schemeClr val="bg1"/>
              </a:solidFill>
              <a:latin typeface="Frutiger 55 Roman" panose="020B0602020004020203" pitchFamily="34" charset="0"/>
            </a:endParaRPr>
          </a:p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Frutiger 55 Roman" panose="020B0602020004020203" pitchFamily="34" charset="0"/>
              </a:rPr>
              <a:t>Save money preventing on the job           learning fails.</a:t>
            </a:r>
          </a:p>
        </p:txBody>
      </p:sp>
      <p:sp>
        <p:nvSpPr>
          <p:cNvPr id="15" name="44 Rectángulo"/>
          <p:cNvSpPr/>
          <p:nvPr/>
        </p:nvSpPr>
        <p:spPr>
          <a:xfrm>
            <a:off x="4793106" y="4389120"/>
            <a:ext cx="3512695" cy="2487424"/>
          </a:xfrm>
          <a:prstGeom prst="rect">
            <a:avLst/>
          </a:prstGeom>
          <a:solidFill>
            <a:srgbClr val="9999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u="sng" dirty="0">
              <a:solidFill>
                <a:srgbClr val="0033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07" y="2267510"/>
            <a:ext cx="3512695" cy="2129107"/>
          </a:xfrm>
          <a:prstGeom prst="rect">
            <a:avLst/>
          </a:prstGeom>
        </p:spPr>
      </p:pic>
      <p:sp>
        <p:nvSpPr>
          <p:cNvPr id="17" name="66 CuadroTexto"/>
          <p:cNvSpPr txBox="1"/>
          <p:nvPr/>
        </p:nvSpPr>
        <p:spPr>
          <a:xfrm>
            <a:off x="5181600" y="44958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RIG DIRECT™ ACADEMY </a:t>
            </a:r>
          </a:p>
        </p:txBody>
      </p:sp>
      <p:sp>
        <p:nvSpPr>
          <p:cNvPr id="18" name="34 CuadroTexto"/>
          <p:cNvSpPr txBox="1"/>
          <p:nvPr/>
        </p:nvSpPr>
        <p:spPr>
          <a:xfrm>
            <a:off x="4800599" y="4995095"/>
            <a:ext cx="3505200" cy="196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Frutiger 55 Roman" panose="020B0602020004020203" pitchFamily="34" charset="0"/>
              </a:rPr>
              <a:t>The new facility is equipped to make full–scale demonstrations of new products and developments under adverse and extreme conditions.</a:t>
            </a:r>
          </a:p>
          <a:p>
            <a:pPr marL="45720">
              <a:lnSpc>
                <a:spcPts val="1400"/>
              </a:lnSpc>
              <a:spcBef>
                <a:spcPts val="200"/>
              </a:spcBef>
            </a:pPr>
            <a:endParaRPr lang="en-US" sz="1400" dirty="0">
              <a:solidFill>
                <a:schemeClr val="bg1"/>
              </a:solidFill>
              <a:latin typeface="Frutiger 55 Roman" panose="020B0602020004020203" pitchFamily="34" charset="0"/>
            </a:endParaRPr>
          </a:p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Frutiger 55 Roman" panose="020B0602020004020203" pitchFamily="34" charset="0"/>
              </a:rPr>
              <a:t>The test rig facility allow customers from around the world to witness how Tenaris products perform in different applications.</a:t>
            </a:r>
            <a:endParaRPr lang="en-US" sz="1400" u="sng" dirty="0">
              <a:solidFill>
                <a:schemeClr val="bg1"/>
              </a:solidFill>
              <a:latin typeface="Frutiger 55 Roman" panose="020B0602020004020203" pitchFamily="34" charset="0"/>
            </a:endParaRPr>
          </a:p>
          <a:p>
            <a:pPr marL="22860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endParaRPr lang="en-US" sz="1400" dirty="0">
              <a:solidFill>
                <a:schemeClr val="bg1"/>
              </a:solidFill>
              <a:latin typeface="Frutiger 55 Roman" panose="020B060202000402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228600" y="2590800"/>
            <a:ext cx="8663830" cy="4114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003366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1"/>
            <a:ext cx="9144000" cy="21336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74" name="73 CuadroTexto"/>
          <p:cNvSpPr txBox="1"/>
          <p:nvPr/>
        </p:nvSpPr>
        <p:spPr>
          <a:xfrm>
            <a:off x="381000" y="1656546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500" spc="-150" dirty="0">
                <a:solidFill>
                  <a:schemeClr val="bg1"/>
                </a:solidFill>
                <a:latin typeface="Frutiger 45 Light" pitchFamily="34" charset="0"/>
              </a:rPr>
              <a:t>SIMULATIONS</a:t>
            </a:r>
            <a:endParaRPr lang="en-US" sz="2500" spc="-15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81000" y="670562"/>
            <a:ext cx="4953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chemeClr val="bg1"/>
                </a:solidFill>
                <a:latin typeface="Frutiger 65 Bold" pitchFamily="34" charset="0"/>
              </a:rPr>
              <a:t>LEARNING METHODOLOGIES</a:t>
            </a:r>
            <a:endParaRPr lang="en-US" sz="4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70" y="2286002"/>
            <a:ext cx="4472830" cy="26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Frutiger 45 Light" panose="020B03020200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828" y="2970697"/>
            <a:ext cx="44829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utiger 65 Bold" panose="020B0802020004020203" pitchFamily="34" charset="0"/>
              </a:rPr>
              <a:t>VR Crane Simulator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Frutiger 55 Roman" panose="020B0602020004020203" pitchFamily="34" charset="0"/>
              </a:rPr>
              <a:t>Immersive Learning environment.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Frutiger 55 Roman" panose="020B0602020004020203" pitchFamily="34" charset="0"/>
              </a:rPr>
              <a:t>It offers a crane cab experience for the trainee including an operator chair on a motion base that simulates all varieties of movements.</a:t>
            </a:r>
          </a:p>
          <a:p>
            <a:pPr algn="just"/>
            <a:endParaRPr lang="en-US" sz="1600" dirty="0">
              <a:solidFill>
                <a:schemeClr val="bg1"/>
              </a:solidFill>
              <a:latin typeface="Frutiger 55 Roman" panose="020B06020200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830" y="4865729"/>
            <a:ext cx="81786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utiger 65 Bold" pitchFamily="34" charset="0"/>
              </a:rPr>
              <a:t>Instructor monitoring</a:t>
            </a:r>
            <a:endParaRPr lang="en-US" sz="1600" dirty="0">
              <a:solidFill>
                <a:schemeClr val="bg1"/>
              </a:solidFill>
              <a:latin typeface="Frutiger 55 Roman" panose="020B0602020004020203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Frutiger 55 Roman" panose="020B0602020004020203" pitchFamily="34" charset="0"/>
              </a:rPr>
              <a:t>Offers the Instructor the possibility to monitor the action of the student. The instructor station includes a situational display (with a 360° degree birds-eye view) and a control panel that enables the administrator to change environmental conditions in real time.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60" y="2896840"/>
            <a:ext cx="3390869" cy="22635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0" y="2"/>
            <a:ext cx="9144000" cy="2140865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74" name="73 CuadroTexto"/>
          <p:cNvSpPr txBox="1"/>
          <p:nvPr/>
        </p:nvSpPr>
        <p:spPr>
          <a:xfrm>
            <a:off x="381000" y="1656546"/>
            <a:ext cx="4343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500" spc="-150" dirty="0">
                <a:solidFill>
                  <a:schemeClr val="bg1"/>
                </a:solidFill>
                <a:latin typeface="Frutiger 45 Light" pitchFamily="34" charset="0"/>
              </a:rPr>
              <a:t>CERTIFICATIONS</a:t>
            </a:r>
            <a:endParaRPr lang="en-US" sz="2500" spc="-15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81000" y="670562"/>
            <a:ext cx="4953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chemeClr val="bg1"/>
                </a:solidFill>
                <a:latin typeface="Frutiger 65 Bold" pitchFamily="34" charset="0"/>
              </a:rPr>
              <a:t>LEARNING METHODOLOGIES</a:t>
            </a:r>
            <a:endParaRPr lang="en-US" sz="4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5400000">
            <a:off x="728823" y="1989022"/>
            <a:ext cx="487053" cy="1554003"/>
          </a:xfrm>
          <a:prstGeom prst="roundRect">
            <a:avLst/>
          </a:prstGeom>
          <a:solidFill>
            <a:srgbClr val="CC0066"/>
          </a:solidFill>
          <a:ln w="9525" cap="flat" cmpd="sng" algn="ctr">
            <a:noFill/>
            <a:prstDash val="solid"/>
          </a:ln>
          <a:effectLst/>
        </p:spPr>
        <p:txBody>
          <a:bodyPr vert="vert270" rtlCol="0" anchor="ctr"/>
          <a:lstStyle/>
          <a:p>
            <a:pPr algn="ctr" defTabSz="914363">
              <a:defRPr/>
            </a:pPr>
            <a:r>
              <a:rPr lang="en-US" kern="0" dirty="0">
                <a:solidFill>
                  <a:prstClr val="white"/>
                </a:solidFill>
                <a:latin typeface="Frutiger 55 Roman"/>
                <a:cs typeface="Frutiger 55 Roman"/>
              </a:rPr>
              <a:t>OBJECTIVE</a:t>
            </a:r>
          </a:p>
        </p:txBody>
      </p:sp>
      <p:sp>
        <p:nvSpPr>
          <p:cNvPr id="11" name="22 Rectángulo"/>
          <p:cNvSpPr/>
          <p:nvPr/>
        </p:nvSpPr>
        <p:spPr>
          <a:xfrm rot="5400000">
            <a:off x="3505197" y="990600"/>
            <a:ext cx="2133602" cy="9144002"/>
          </a:xfrm>
          <a:prstGeom prst="rect">
            <a:avLst/>
          </a:prstGeom>
          <a:solidFill>
            <a:srgbClr val="99999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rgbClr val="0033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3705" y="2416314"/>
            <a:ext cx="67205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63"/>
            <a:r>
              <a:rPr lang="en-US" sz="2000" dirty="0">
                <a:latin typeface="Frutiger 45 Light" panose="020B0302020004020203" pitchFamily="34" charset="0"/>
                <a:cs typeface="Frutiger 45 Light"/>
              </a:rPr>
              <a:t>Fulfill  theoretical and / or practical training to demonstrate the knowledge and ability to perform of a specific task.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3456" y="4802845"/>
            <a:ext cx="1582688" cy="1597957"/>
          </a:xfrm>
          <a:prstGeom prst="roundRect">
            <a:avLst/>
          </a:prstGeom>
          <a:solidFill>
            <a:srgbClr val="666666"/>
          </a:solidFill>
          <a:ln w="9525" cap="flat" cmpd="sng" algn="ctr">
            <a:noFill/>
            <a:prstDash val="solid"/>
          </a:ln>
          <a:effectLst/>
        </p:spPr>
        <p:txBody>
          <a:bodyPr vert="horz"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prstClr val="white"/>
                </a:solidFill>
                <a:latin typeface="Frutiger 65 Bold" panose="020B0802020004020203" pitchFamily="34" charset="0"/>
                <a:cs typeface="Frutiger 55 Roman"/>
              </a:rPr>
              <a:t>AUDIENCES</a:t>
            </a:r>
          </a:p>
        </p:txBody>
      </p:sp>
      <p:sp>
        <p:nvSpPr>
          <p:cNvPr id="27" name="Rounded Rectangle 26">
            <a:hlinkClick r:id="rId2" action="ppaction://hlinksldjump"/>
          </p:cNvPr>
          <p:cNvSpPr/>
          <p:nvPr/>
        </p:nvSpPr>
        <p:spPr>
          <a:xfrm>
            <a:off x="2063552" y="4838541"/>
            <a:ext cx="1746448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FISE </a:t>
            </a:r>
          </a:p>
        </p:txBody>
      </p:sp>
      <p:sp>
        <p:nvSpPr>
          <p:cNvPr id="28" name="Rounded Rectangle 27">
            <a:hlinkClick r:id="rId2" action="ppaction://hlinksldjump"/>
          </p:cNvPr>
          <p:cNvSpPr/>
          <p:nvPr/>
        </p:nvSpPr>
        <p:spPr>
          <a:xfrm>
            <a:off x="2063552" y="5378601"/>
            <a:ext cx="1746448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TESA</a:t>
            </a:r>
          </a:p>
        </p:txBody>
      </p:sp>
      <p:sp>
        <p:nvSpPr>
          <p:cNvPr id="29" name="Rounded Rectangle 28">
            <a:hlinkClick r:id="rId2" action="ppaction://hlinksldjump"/>
          </p:cNvPr>
          <p:cNvSpPr/>
          <p:nvPr/>
        </p:nvSpPr>
        <p:spPr>
          <a:xfrm>
            <a:off x="2063552" y="5968752"/>
            <a:ext cx="1746448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HSE</a:t>
            </a:r>
          </a:p>
        </p:txBody>
      </p:sp>
      <p:sp>
        <p:nvSpPr>
          <p:cNvPr id="30" name="Rounded Rectangle 29">
            <a:hlinkClick r:id="rId2" action="ppaction://hlinksldjump"/>
          </p:cNvPr>
          <p:cNvSpPr/>
          <p:nvPr/>
        </p:nvSpPr>
        <p:spPr>
          <a:xfrm>
            <a:off x="4114800" y="4838541"/>
            <a:ext cx="1758756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LABORATORY</a:t>
            </a:r>
          </a:p>
        </p:txBody>
      </p:sp>
      <p:sp>
        <p:nvSpPr>
          <p:cNvPr id="31" name="Rounded Rectangle 30">
            <a:hlinkClick r:id="rId2" action="ppaction://hlinksldjump"/>
          </p:cNvPr>
          <p:cNvSpPr/>
          <p:nvPr/>
        </p:nvSpPr>
        <p:spPr>
          <a:xfrm>
            <a:off x="4114800" y="5376530"/>
            <a:ext cx="1758756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NDT</a:t>
            </a:r>
          </a:p>
        </p:txBody>
      </p:sp>
      <p:sp>
        <p:nvSpPr>
          <p:cNvPr id="32" name="Rounded Rectangle 31">
            <a:hlinkClick r:id="rId2" action="ppaction://hlinksldjump"/>
          </p:cNvPr>
          <p:cNvSpPr/>
          <p:nvPr/>
        </p:nvSpPr>
        <p:spPr>
          <a:xfrm>
            <a:off x="4114800" y="5896744"/>
            <a:ext cx="1758756" cy="504056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ELECTRIC CABIN OPERATORS</a:t>
            </a:r>
          </a:p>
        </p:txBody>
      </p:sp>
      <p:sp>
        <p:nvSpPr>
          <p:cNvPr id="33" name="Rounded Rectangle 32">
            <a:hlinkClick r:id="rId2" action="ppaction://hlinksldjump"/>
          </p:cNvPr>
          <p:cNvSpPr/>
          <p:nvPr/>
        </p:nvSpPr>
        <p:spPr>
          <a:xfrm>
            <a:off x="6067504" y="5378601"/>
            <a:ext cx="2952328" cy="432048"/>
          </a:xfrm>
          <a:prstGeom prst="roundRect">
            <a:avLst/>
          </a:prstGeom>
          <a:solidFill>
            <a:srgbClr val="CC00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63">
              <a:defRPr/>
            </a:pPr>
            <a:r>
              <a:rPr lang="en-US" sz="1400" kern="0" dirty="0">
                <a:solidFill>
                  <a:schemeClr val="bg1"/>
                </a:solidFill>
                <a:latin typeface="Frutiger 65 Bold" panose="020B0802020004020203" pitchFamily="34" charset="0"/>
                <a:ea typeface="Open Sans" panose="020B0606030504020204" pitchFamily="34" charset="0"/>
                <a:cs typeface="Frutiger 45 Light"/>
              </a:rPr>
              <a:t>HEALTH &amp; SAFETY LEADERS</a:t>
            </a:r>
          </a:p>
        </p:txBody>
      </p:sp>
      <p:pic>
        <p:nvPicPr>
          <p:cNvPr id="42" name="Picture 41" descr="students.png"/>
          <p:cNvPicPr>
            <a:picLocks noChangeAspect="1"/>
          </p:cNvPicPr>
          <p:nvPr/>
        </p:nvPicPr>
        <p:blipFill>
          <a:blip r:embed="rId3" cstate="print">
            <a:duotone>
              <a:srgbClr val="CC006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2" y="3389369"/>
            <a:ext cx="648072" cy="73449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57588" y="3605393"/>
            <a:ext cx="219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marL="171450" indent="-1714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Frutiger 45 Light"/>
                <a:cs typeface="Frutiger 45 Light"/>
              </a:defRPr>
            </a:lvl1pPr>
          </a:lstStyle>
          <a:p>
            <a:pPr marL="0" indent="0" defTabSz="914363">
              <a:buNone/>
              <a:defRPr/>
            </a:pPr>
            <a:r>
              <a:rPr lang="es-MX" sz="2000" kern="0" dirty="0"/>
              <a:t>Special Audiences</a:t>
            </a:r>
            <a:endParaRPr lang="en-US" sz="2000" kern="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4114800" y="3360216"/>
            <a:ext cx="0" cy="880103"/>
          </a:xfrm>
          <a:prstGeom prst="line">
            <a:avLst/>
          </a:prstGeom>
          <a:noFill/>
          <a:ln w="25400" cap="flat" cmpd="sng" algn="ctr">
            <a:solidFill>
              <a:srgbClr val="666666"/>
            </a:solidFill>
            <a:prstDash val="soli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715000" y="3605393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marL="171450" indent="-1714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Frutiger 45 Light"/>
                <a:cs typeface="Frutiger 45 Light"/>
              </a:defRPr>
            </a:lvl1pPr>
          </a:lstStyle>
          <a:p>
            <a:pPr marL="0" indent="0" defTabSz="914363">
              <a:buNone/>
              <a:defRPr/>
            </a:pPr>
            <a:r>
              <a:rPr lang="es-AR" sz="2000" kern="0" dirty="0"/>
              <a:t>Internal &amp; External Instructors</a:t>
            </a:r>
          </a:p>
        </p:txBody>
      </p:sp>
      <p:pic>
        <p:nvPicPr>
          <p:cNvPr id="48" name="Picture 47" descr="mortarboard.png"/>
          <p:cNvPicPr>
            <a:picLocks noChangeAspect="1"/>
          </p:cNvPicPr>
          <p:nvPr/>
        </p:nvPicPr>
        <p:blipFill>
          <a:blip r:embed="rId4" cstate="print">
            <a:duotone>
              <a:srgbClr val="CC006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3352800"/>
            <a:ext cx="866273" cy="8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0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4800600" cy="68580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1626066"/>
            <a:ext cx="358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chemeClr val="bg1"/>
                </a:solidFill>
                <a:latin typeface="Frutiger 45 Light" panose="020B0302020004020203" pitchFamily="34" charset="0"/>
              </a:rPr>
              <a:t>INTERACTIVE WORK INSTRUCTIONS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381000" y="670560"/>
            <a:ext cx="4343400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ES" sz="4000" spc="-150" dirty="0">
                <a:solidFill>
                  <a:schemeClr val="bg1"/>
                </a:solidFill>
                <a:latin typeface="Frutiger 65 Bold" pitchFamily="34" charset="0"/>
              </a:rPr>
              <a:t>LEARNING METHODOLOGIES</a:t>
            </a:r>
            <a:endParaRPr lang="en-US" sz="4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9" name="88 Rectángulo"/>
          <p:cNvSpPr/>
          <p:nvPr/>
        </p:nvSpPr>
        <p:spPr>
          <a:xfrm>
            <a:off x="5250876" y="838200"/>
            <a:ext cx="35121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50" dirty="0">
                <a:latin typeface="Frutiger 65 Bold" pitchFamily="34" charset="0"/>
              </a:rPr>
              <a:t>THE OBJECTIVE IS TO IMPROVE THE TRAINING EXPERIENCE OF  </a:t>
            </a:r>
            <a:r>
              <a:rPr lang="es-AR" sz="2000" spc="-150" dirty="0">
                <a:latin typeface="Frutiger 65 Bold" pitchFamily="34" charset="0"/>
              </a:rPr>
              <a:t>SHOP FLOOR EMPLOYEES</a:t>
            </a:r>
            <a:endParaRPr lang="en-US" sz="2000" spc="-150" dirty="0">
              <a:latin typeface="Frutiger 65 Bold" pitchFamily="34" charset="0"/>
            </a:endParaRPr>
          </a:p>
          <a:p>
            <a:r>
              <a:rPr lang="en-US" sz="2000" spc="-150" dirty="0">
                <a:latin typeface="Frutiger 65 Bold" pitchFamily="34" charset="0"/>
              </a:rPr>
              <a:t>ON THEIR JOB.</a:t>
            </a:r>
          </a:p>
        </p:txBody>
      </p:sp>
      <p:sp>
        <p:nvSpPr>
          <p:cNvPr id="91" name="90 CuadroTexto"/>
          <p:cNvSpPr txBox="1"/>
          <p:nvPr/>
        </p:nvSpPr>
        <p:spPr>
          <a:xfrm>
            <a:off x="5250875" y="2176291"/>
            <a:ext cx="2286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rgbClr val="666666"/>
                </a:solidFill>
                <a:latin typeface="Frutiger 45 Light" pitchFamily="34" charset="0"/>
              </a:rPr>
              <a:t>NEW FEATURES:</a:t>
            </a:r>
          </a:p>
        </p:txBody>
      </p:sp>
      <p:sp>
        <p:nvSpPr>
          <p:cNvPr id="94" name="93 CuadroTexto"/>
          <p:cNvSpPr txBox="1"/>
          <p:nvPr/>
        </p:nvSpPr>
        <p:spPr>
          <a:xfrm>
            <a:off x="5245864" y="3019300"/>
            <a:ext cx="2943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50" dirty="0">
                <a:latin typeface="Frutiger 65 Bold" pitchFamily="34" charset="0"/>
              </a:rPr>
              <a:t>Infographics</a:t>
            </a:r>
          </a:p>
        </p:txBody>
      </p:sp>
      <p:cxnSp>
        <p:nvCxnSpPr>
          <p:cNvPr id="96" name="95 Conector recto"/>
          <p:cNvCxnSpPr/>
          <p:nvPr/>
        </p:nvCxnSpPr>
        <p:spPr>
          <a:xfrm>
            <a:off x="5364480" y="3901437"/>
            <a:ext cx="3291840" cy="1588"/>
          </a:xfrm>
          <a:prstGeom prst="line">
            <a:avLst/>
          </a:prstGeom>
          <a:ln w="31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98 CuadroTexto"/>
          <p:cNvSpPr txBox="1"/>
          <p:nvPr/>
        </p:nvSpPr>
        <p:spPr>
          <a:xfrm>
            <a:off x="5245867" y="4070543"/>
            <a:ext cx="1696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50" dirty="0">
                <a:latin typeface="Frutiger 65 Bold" pitchFamily="34" charset="0"/>
              </a:rPr>
              <a:t>Videos</a:t>
            </a:r>
          </a:p>
        </p:txBody>
      </p:sp>
      <p:cxnSp>
        <p:nvCxnSpPr>
          <p:cNvPr id="101" name="100 Conector recto"/>
          <p:cNvCxnSpPr/>
          <p:nvPr/>
        </p:nvCxnSpPr>
        <p:spPr>
          <a:xfrm>
            <a:off x="5364480" y="4924300"/>
            <a:ext cx="3291840" cy="1588"/>
          </a:xfrm>
          <a:prstGeom prst="line">
            <a:avLst/>
          </a:prstGeom>
          <a:ln w="31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102 CuadroTexto"/>
          <p:cNvSpPr txBox="1"/>
          <p:nvPr/>
        </p:nvSpPr>
        <p:spPr>
          <a:xfrm>
            <a:off x="5245864" y="5083314"/>
            <a:ext cx="349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150" dirty="0">
                <a:latin typeface="Frutiger 65 Bold" pitchFamily="34" charset="0"/>
              </a:rPr>
              <a:t>3D Animations</a:t>
            </a:r>
          </a:p>
        </p:txBody>
      </p:sp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50" y="2969324"/>
            <a:ext cx="2085950" cy="285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7974" y="2969324"/>
            <a:ext cx="2085950" cy="287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1584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04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28800" y="1846090"/>
            <a:ext cx="3810000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TenarisUniversity Mexico</a:t>
            </a:r>
            <a:endParaRPr lang="en-US" sz="38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772994" y="1935480"/>
            <a:ext cx="17373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 descr="OCTG v1.png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1938" y="3228347"/>
            <a:ext cx="7502062" cy="3060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200401"/>
            <a:ext cx="7543800" cy="3107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6108" t="38957" r="20826" b="846"/>
          <a:stretch/>
        </p:blipFill>
        <p:spPr>
          <a:xfrm>
            <a:off x="1600201" y="3180081"/>
            <a:ext cx="7543800" cy="329691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CuadroTexto"/>
          <p:cNvSpPr txBox="1"/>
          <p:nvPr/>
        </p:nvSpPr>
        <p:spPr>
          <a:xfrm>
            <a:off x="381000" y="1636776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rgbClr val="000099"/>
                </a:solidFill>
                <a:latin typeface="Frutiger 45 Light" pitchFamily="34" charset="0"/>
              </a:rPr>
              <a:t>ACADEMIC BUILDING </a:t>
            </a:r>
          </a:p>
          <a:p>
            <a:r>
              <a:rPr lang="en-US" sz="2500" spc="-150" dirty="0">
                <a:solidFill>
                  <a:srgbClr val="000099"/>
                </a:solidFill>
                <a:latin typeface="Frutiger 45 Light" pitchFamily="34" charset="0"/>
              </a:rPr>
              <a:t>IN MEXICO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81000" y="609602"/>
            <a:ext cx="4648200" cy="111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3800" spc="-150" dirty="0">
                <a:solidFill>
                  <a:srgbClr val="000099"/>
                </a:solidFill>
                <a:latin typeface="Frutiger 65 Bold" pitchFamily="34" charset="0"/>
              </a:rPr>
              <a:t>TENARISUNIVERSITY</a:t>
            </a:r>
            <a:r>
              <a:rPr lang="es-ES" sz="3800" spc="-150" dirty="0">
                <a:solidFill>
                  <a:srgbClr val="009999"/>
                </a:solidFill>
                <a:latin typeface="Frutiger 65 Bold" pitchFamily="34" charset="0"/>
              </a:rPr>
              <a:t> </a:t>
            </a:r>
            <a:r>
              <a:rPr lang="es-ES" sz="3800" spc="-150" dirty="0">
                <a:solidFill>
                  <a:srgbClr val="000099"/>
                </a:solidFill>
                <a:latin typeface="Frutiger 65 Bold" pitchFamily="34" charset="0"/>
              </a:rPr>
              <a:t>CAMPUSES</a:t>
            </a:r>
            <a:endParaRPr lang="en-US" sz="3800" spc="-150" dirty="0">
              <a:solidFill>
                <a:srgbClr val="000099"/>
              </a:solidFill>
              <a:latin typeface="Frutiger 65 Bold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373" y="0"/>
            <a:ext cx="353682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824" y="4724400"/>
            <a:ext cx="253937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C:\Users\15566\AppData\Local\Temp\wz94e4\JPEG\Vista_Aerea_frente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41" y="4724400"/>
            <a:ext cx="58703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381000" y="2512874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dirty="0" err="1">
                <a:solidFill>
                  <a:srgbClr val="666666"/>
                </a:solidFill>
                <a:latin typeface="Frutiger 45 Light" pitchFamily="34" charset="0"/>
              </a:rPr>
              <a:t>TenarisTamsa</a:t>
            </a:r>
            <a:r>
              <a:rPr lang="en-US" sz="1600" dirty="0">
                <a:solidFill>
                  <a:srgbClr val="666666"/>
                </a:solidFill>
                <a:latin typeface="Frutiger 45 Light" pitchFamily="34" charset="0"/>
              </a:rPr>
              <a:t> mill opened in 2010 a 3500 square meter training center that includes a 325 seat auditorium, a board room, ten meeting rooms, nine classrooms and two computer labs. It also includes a workshop where plant shop flor employees hone their skills through simulations and equipment training. </a:t>
            </a:r>
          </a:p>
        </p:txBody>
      </p:sp>
      <p:sp>
        <p:nvSpPr>
          <p:cNvPr id="10" name="46 Rectángulo"/>
          <p:cNvSpPr/>
          <p:nvPr/>
        </p:nvSpPr>
        <p:spPr>
          <a:xfrm>
            <a:off x="0" y="0"/>
            <a:ext cx="304800" cy="23622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83051" y="114844"/>
            <a:ext cx="8763000" cy="60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TenarisUniversity | </a:t>
            </a:r>
            <a:r>
              <a:rPr lang="es-ES" sz="4000" spc="-150" dirty="0" err="1">
                <a:solidFill>
                  <a:srgbClr val="000099"/>
                </a:solidFill>
                <a:latin typeface="Frutiger 65 Bold" pitchFamily="34" charset="0"/>
              </a:rPr>
              <a:t>Organization</a:t>
            </a:r>
            <a:endParaRPr lang="es-ES" sz="4000" spc="-150" dirty="0">
              <a:solidFill>
                <a:srgbClr val="000099"/>
              </a:solidFill>
              <a:latin typeface="Frutiger 65 Bold" pitchFamily="34" charset="0"/>
            </a:endParaRPr>
          </a:p>
        </p:txBody>
      </p:sp>
      <p:sp>
        <p:nvSpPr>
          <p:cNvPr id="17" name="45 CuadroTexto"/>
          <p:cNvSpPr txBox="1"/>
          <p:nvPr/>
        </p:nvSpPr>
        <p:spPr>
          <a:xfrm>
            <a:off x="5943600" y="385967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dirty="0">
                <a:solidFill>
                  <a:prstClr val="white"/>
                </a:solidFill>
                <a:latin typeface="Frutiger 45 Light" pitchFamily="34" charset="0"/>
              </a:rPr>
              <a:t>Special programs dedicated to support Industrial Excellence as a key strategic differentiating driver in Tenaris. Aiming also to combine technical knowledge with soft skills.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296573" y="3278379"/>
            <a:ext cx="6879407" cy="279840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4568C761-93D3-4A68-AE80-1C633CBEA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r="-1558" b="91165"/>
          <a:stretch/>
        </p:blipFill>
        <p:spPr bwMode="auto">
          <a:xfrm>
            <a:off x="452087" y="2490113"/>
            <a:ext cx="2832377" cy="3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AFE71F46-39E4-4650-BBE4-538C506CA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-73" b="87500"/>
          <a:stretch/>
        </p:blipFill>
        <p:spPr bwMode="auto">
          <a:xfrm>
            <a:off x="3625281" y="1161622"/>
            <a:ext cx="244362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angular 7">
            <a:extLst>
              <a:ext uri="{FF2B5EF4-FFF2-40B4-BE49-F238E27FC236}">
                <a16:creationId xmlns:a16="http://schemas.microsoft.com/office/drawing/2014/main" id="{9A0F529D-D7C1-44EE-B7C4-5FC09AEFD143}"/>
              </a:ext>
            </a:extLst>
          </p:cNvPr>
          <p:cNvCxnSpPr>
            <a:stCxn id="15" idx="1"/>
            <a:endCxn id="13" idx="0"/>
          </p:cNvCxnSpPr>
          <p:nvPr/>
        </p:nvCxnSpPr>
        <p:spPr>
          <a:xfrm rot="10800000" flipV="1">
            <a:off x="1868277" y="1309259"/>
            <a:ext cx="1757005" cy="118085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0">
            <a:extLst>
              <a:ext uri="{FF2B5EF4-FFF2-40B4-BE49-F238E27FC236}">
                <a16:creationId xmlns:a16="http://schemas.microsoft.com/office/drawing/2014/main" id="{0665801B-BFD0-4EAD-B08E-E5069A5A264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068903" y="1309260"/>
            <a:ext cx="1493638" cy="11747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3">
            <a:extLst>
              <a:ext uri="{FF2B5EF4-FFF2-40B4-BE49-F238E27FC236}">
                <a16:creationId xmlns:a16="http://schemas.microsoft.com/office/drawing/2014/main" id="{79872E2A-9E1F-496C-85D9-9274F803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313" y="2486651"/>
            <a:ext cx="3099007" cy="467227"/>
          </a:xfrm>
          <a:prstGeom prst="rect">
            <a:avLst/>
          </a:prstGeom>
        </p:spPr>
      </p:pic>
      <p:pic>
        <p:nvPicPr>
          <p:cNvPr id="20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0548DA4-1194-2EAE-570E-2CF04E02E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3378" y="1423560"/>
            <a:ext cx="1305560" cy="1876425"/>
          </a:xfrm>
          <a:prstGeom prst="rect">
            <a:avLst/>
          </a:prstGeom>
        </p:spPr>
      </p:pic>
      <p:pic>
        <p:nvPicPr>
          <p:cNvPr id="21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AEFDA22-2F41-615C-E40D-CABEA5B5F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144" y="2825314"/>
            <a:ext cx="1257912" cy="2038350"/>
          </a:xfrm>
          <a:prstGeom prst="rect">
            <a:avLst/>
          </a:prstGeom>
        </p:spPr>
      </p:pic>
      <p:pic>
        <p:nvPicPr>
          <p:cNvPr id="22" name="Imagen 11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3C32AB09-5C4B-80FB-9ABE-B20D21CA6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8266" y="5019675"/>
            <a:ext cx="1257912" cy="1533525"/>
          </a:xfrm>
          <a:prstGeom prst="rect">
            <a:avLst/>
          </a:prstGeom>
        </p:spPr>
      </p:pic>
      <p:pic>
        <p:nvPicPr>
          <p:cNvPr id="23" name="Imagen 12" descr="Interfaz de usuario gráfica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2ADA9546-180E-C8D3-2B79-7433DF810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1746" y="2829081"/>
            <a:ext cx="1257912" cy="2047875"/>
          </a:xfrm>
          <a:prstGeom prst="rect">
            <a:avLst/>
          </a:prstGeom>
        </p:spPr>
      </p:pic>
      <p:pic>
        <p:nvPicPr>
          <p:cNvPr id="24" name="Imagen 3" descr="Interfaz de usuario gráfica, Texto, Aplicación, Teams&#10;&#10;Descripción generada automáticamente">
            <a:extLst>
              <a:ext uri="{FF2B5EF4-FFF2-40B4-BE49-F238E27FC236}">
                <a16:creationId xmlns:a16="http://schemas.microsoft.com/office/drawing/2014/main" id="{99395E94-4424-043C-6ACC-8C84AE959D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378" y="4915840"/>
            <a:ext cx="13430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5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68 Rectángulo"/>
          <p:cNvSpPr/>
          <p:nvPr/>
        </p:nvSpPr>
        <p:spPr>
          <a:xfrm>
            <a:off x="-10882" y="5747250"/>
            <a:ext cx="9144000" cy="1119471"/>
          </a:xfrm>
          <a:prstGeom prst="rect">
            <a:avLst/>
          </a:prstGeom>
          <a:solidFill>
            <a:srgbClr val="99999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003366"/>
              </a:solidFill>
            </a:endParaRPr>
          </a:p>
        </p:txBody>
      </p:sp>
      <p:sp>
        <p:nvSpPr>
          <p:cNvPr id="4" name="9 CuadroTexto"/>
          <p:cNvSpPr txBox="1"/>
          <p:nvPr/>
        </p:nvSpPr>
        <p:spPr>
          <a:xfrm>
            <a:off x="381000" y="561027"/>
            <a:ext cx="85344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Training </a:t>
            </a:r>
            <a:r>
              <a:rPr lang="es-ES" sz="4000" spc="-150" dirty="0" err="1">
                <a:solidFill>
                  <a:srgbClr val="000099"/>
                </a:solidFill>
                <a:latin typeface="Frutiger 65 Bold" pitchFamily="34" charset="0"/>
              </a:rPr>
              <a:t>delivery</a:t>
            </a: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 | </a:t>
            </a:r>
            <a:r>
              <a:rPr lang="es-ES" sz="4000" spc="-150" dirty="0" err="1">
                <a:solidFill>
                  <a:srgbClr val="000099"/>
                </a:solidFill>
                <a:latin typeface="Frutiger 65 Bold" pitchFamily="34" charset="0"/>
              </a:rPr>
              <a:t>Main</a:t>
            </a: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 </a:t>
            </a:r>
            <a:r>
              <a:rPr lang="es-ES" sz="4000" spc="-150" dirty="0" err="1">
                <a:solidFill>
                  <a:srgbClr val="000099"/>
                </a:solidFill>
                <a:latin typeface="Frutiger 65 Bold" pitchFamily="34" charset="0"/>
              </a:rPr>
              <a:t>indicators</a:t>
            </a: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 Mx</a:t>
            </a:r>
            <a:endParaRPr lang="en-US" sz="4000" spc="-150" dirty="0">
              <a:solidFill>
                <a:srgbClr val="000099"/>
              </a:solidFill>
              <a:latin typeface="Frutiger 65 Bold" pitchFamily="34" charset="0"/>
            </a:endParaRPr>
          </a:p>
        </p:txBody>
      </p:sp>
      <p:sp>
        <p:nvSpPr>
          <p:cNvPr id="5" name="46 Rectángulo"/>
          <p:cNvSpPr/>
          <p:nvPr/>
        </p:nvSpPr>
        <p:spPr>
          <a:xfrm>
            <a:off x="0" y="0"/>
            <a:ext cx="304800" cy="1524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2096908726"/>
              </p:ext>
            </p:extLst>
          </p:nvPr>
        </p:nvGraphicFramePr>
        <p:xfrm>
          <a:off x="-304800" y="132556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675745880"/>
              </p:ext>
            </p:extLst>
          </p:nvPr>
        </p:nvGraphicFramePr>
        <p:xfrm>
          <a:off x="4953000" y="2491890"/>
          <a:ext cx="4180120" cy="328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/>
          <p:cNvSpPr/>
          <p:nvPr/>
        </p:nvSpPr>
        <p:spPr>
          <a:xfrm>
            <a:off x="228600" y="1524000"/>
            <a:ext cx="419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50" dirty="0">
                <a:solidFill>
                  <a:srgbClr val="000099"/>
                </a:solidFill>
                <a:latin typeface="Frutiger 65 Bold" pitchFamily="34" charset="0"/>
              </a:rPr>
              <a:t>Professional &amp; Technical formal training</a:t>
            </a:r>
          </a:p>
          <a:p>
            <a:pPr indent="-228600"/>
            <a:r>
              <a:rPr lang="en-US" sz="2000" dirty="0">
                <a:solidFill>
                  <a:srgbClr val="666666"/>
                </a:solidFill>
                <a:latin typeface="Frutiger 45 Light" pitchFamily="34" charset="0"/>
              </a:rPr>
              <a:t>Training mix by Content</a:t>
            </a:r>
          </a:p>
        </p:txBody>
      </p:sp>
    </p:spTree>
    <p:extLst>
      <p:ext uri="{BB962C8B-B14F-4D97-AF65-F5344CB8AC3E}">
        <p14:creationId xmlns:p14="http://schemas.microsoft.com/office/powerpoint/2010/main" val="3418113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4800" cy="23622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81000" y="670209"/>
            <a:ext cx="3581400" cy="111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4000" spc="-150" dirty="0">
                <a:solidFill>
                  <a:srgbClr val="000099"/>
                </a:solidFill>
                <a:latin typeface="Frutiger 65 Bold" pitchFamily="34" charset="0"/>
              </a:rPr>
              <a:t>TRAINING DELIVERY</a:t>
            </a:r>
            <a:endParaRPr lang="en-US" sz="4000" spc="-150" dirty="0">
              <a:solidFill>
                <a:srgbClr val="000099"/>
              </a:solidFill>
              <a:latin typeface="Frutiger 65 Bold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80998" y="1654314"/>
            <a:ext cx="3032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rgbClr val="000099"/>
                </a:solidFill>
                <a:latin typeface="Frutiger 45 Light" pitchFamily="34" charset="0"/>
              </a:rPr>
              <a:t>INTERNAL &amp; EXTERNAL </a:t>
            </a:r>
          </a:p>
          <a:p>
            <a:r>
              <a:rPr lang="en-US" sz="2000" spc="-150" dirty="0">
                <a:solidFill>
                  <a:srgbClr val="000099"/>
                </a:solidFill>
                <a:latin typeface="Frutiger 45 Light" pitchFamily="34" charset="0"/>
              </a:rPr>
              <a:t>INSTRUCTORS</a:t>
            </a:r>
            <a:endParaRPr lang="en-US" sz="2000" dirty="0">
              <a:solidFill>
                <a:srgbClr val="000099"/>
              </a:solidFill>
              <a:latin typeface="Frutiger 45 Light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81000" y="2817915"/>
            <a:ext cx="2514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666666"/>
                </a:solidFill>
                <a:latin typeface="Frutiger 45 Light" pitchFamily="34" charset="0"/>
              </a:rPr>
              <a:t>More than </a:t>
            </a:r>
            <a:r>
              <a:rPr lang="en-US" sz="2200" b="1" dirty="0">
                <a:solidFill>
                  <a:srgbClr val="666666"/>
                </a:solidFill>
                <a:latin typeface="Frutiger 45 Light" pitchFamily="34" charset="0"/>
              </a:rPr>
              <a:t>100 </a:t>
            </a:r>
            <a:r>
              <a:rPr lang="en-US" sz="2200" dirty="0">
                <a:solidFill>
                  <a:srgbClr val="666666"/>
                </a:solidFill>
                <a:latin typeface="Frutiger 45 Light" pitchFamily="34" charset="0"/>
              </a:rPr>
              <a:t>internal and external instructors sharing knowledge and expertise.</a:t>
            </a: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3410" y="530334"/>
            <a:ext cx="2438671" cy="183186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04800" y="4756634"/>
            <a:ext cx="2514600" cy="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57600" y="51054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66666"/>
                </a:solidFill>
                <a:latin typeface="Frutiger 45 Light" pitchFamily="34" charset="0"/>
              </a:rPr>
              <a:t>Transmitting Organizational Culture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66666"/>
                </a:solidFill>
                <a:latin typeface="Frutiger 45 Light" pitchFamily="34" charset="0"/>
              </a:rPr>
              <a:t>Promoting learning sharing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666666"/>
                </a:solidFill>
                <a:latin typeface="Frutiger 45 Light" pitchFamily="34" charset="0"/>
              </a:rPr>
              <a:t>Enabling growth and development and recognition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" y="90102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367" y="2424076"/>
            <a:ext cx="4682714" cy="2380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84" b="-357"/>
          <a:stretch/>
        </p:blipFill>
        <p:spPr>
          <a:xfrm>
            <a:off x="3505200" y="530334"/>
            <a:ext cx="2180400" cy="18318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7 Imagen" descr="OCTG v1.png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1938" y="3228347"/>
            <a:ext cx="7502062" cy="306062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76009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01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28216" y="1934954"/>
            <a:ext cx="46725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800" spc="-150" dirty="0">
                <a:solidFill>
                  <a:schemeClr val="bg1"/>
                </a:solidFill>
                <a:latin typeface="Frutiger 45 Light" pitchFamily="34" charset="0"/>
              </a:rPr>
              <a:t>TENARIS</a:t>
            </a: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UNIVERSITY</a:t>
            </a:r>
            <a:endParaRPr lang="en-US" sz="38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cxnSp>
        <p:nvCxnSpPr>
          <p:cNvPr id="13" name="12 Conector recto"/>
          <p:cNvCxnSpPr/>
          <p:nvPr/>
        </p:nvCxnSpPr>
        <p:spPr>
          <a:xfrm rot="5400000">
            <a:off x="772994" y="1935480"/>
            <a:ext cx="17373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54" r="2283" b="20726"/>
          <a:stretch/>
        </p:blipFill>
        <p:spPr>
          <a:xfrm>
            <a:off x="1604607" y="3202916"/>
            <a:ext cx="7535529" cy="31216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0959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05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28216" y="1877196"/>
            <a:ext cx="4443984" cy="163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MEASURING</a:t>
            </a:r>
          </a:p>
          <a:p>
            <a:pPr>
              <a:lnSpc>
                <a:spcPts val="40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TRAINING</a:t>
            </a:r>
          </a:p>
          <a:p>
            <a:pPr>
              <a:lnSpc>
                <a:spcPts val="40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EFFECTIVENESS</a:t>
            </a:r>
            <a:endParaRPr lang="en-US" sz="38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498674" y="2209800"/>
            <a:ext cx="228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1" y="233751"/>
            <a:ext cx="3124201" cy="616705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4800" cy="25146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C0066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1981200"/>
            <a:ext cx="9144000" cy="41148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003366"/>
              </a:solidFill>
            </a:endParaRPr>
          </a:p>
        </p:txBody>
      </p:sp>
      <p:pic>
        <p:nvPicPr>
          <p:cNvPr id="39" name="Picture 5" descr="C:\Documents and Settings\Daiana\Escritorio\Sing-título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081" y="2515182"/>
            <a:ext cx="2970921" cy="1946988"/>
          </a:xfrm>
          <a:prstGeom prst="rect">
            <a:avLst/>
          </a:prstGeom>
          <a:noFill/>
        </p:spPr>
      </p:pic>
      <p:pic>
        <p:nvPicPr>
          <p:cNvPr id="41" name="Picture 4" descr="C:\Documents and Settings\Daiana\Escritorio\Sin-título-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641" y="2515027"/>
            <a:ext cx="2972718" cy="1948017"/>
          </a:xfrm>
          <a:prstGeom prst="rect">
            <a:avLst/>
          </a:prstGeom>
          <a:noFill/>
        </p:spPr>
      </p:pic>
      <p:pic>
        <p:nvPicPr>
          <p:cNvPr id="42" name="Picture 3" descr="C:\Documents and Settings\Daiana\Escritorio\Sin-título-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970270" cy="1948122"/>
          </a:xfrm>
          <a:prstGeom prst="rect">
            <a:avLst/>
          </a:prstGeom>
          <a:noFill/>
        </p:spPr>
      </p:pic>
      <p:sp>
        <p:nvSpPr>
          <p:cNvPr id="31" name="30 CuadroTexto"/>
          <p:cNvSpPr txBox="1"/>
          <p:nvPr/>
        </p:nvSpPr>
        <p:spPr>
          <a:xfrm>
            <a:off x="381000" y="670562"/>
            <a:ext cx="5486400" cy="111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009900"/>
                </a:solidFill>
                <a:latin typeface="Frutiger 65 Bold" pitchFamily="34" charset="0"/>
              </a:rPr>
              <a:t>MEASURING TRAINING EFFECTIVENESS</a:t>
            </a:r>
          </a:p>
        </p:txBody>
      </p:sp>
      <p:sp>
        <p:nvSpPr>
          <p:cNvPr id="17" name="66 CuadroTexto"/>
          <p:cNvSpPr txBox="1"/>
          <p:nvPr/>
        </p:nvSpPr>
        <p:spPr>
          <a:xfrm>
            <a:off x="737296" y="20382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s-ES" sz="2000" spc="-150" dirty="0">
                <a:solidFill>
                  <a:srgbClr val="009900"/>
                </a:solidFill>
                <a:latin typeface="Frutiger 65 Bold" pitchFamily="34" charset="0"/>
              </a:rPr>
              <a:t>LEVEL 1</a:t>
            </a:r>
            <a:endParaRPr lang="en-US" sz="2000" spc="-150" dirty="0">
              <a:solidFill>
                <a:srgbClr val="009900"/>
              </a:solidFill>
              <a:latin typeface="Frutiger 65 Bold" pitchFamily="34" charset="0"/>
            </a:endParaRPr>
          </a:p>
        </p:txBody>
      </p:sp>
      <p:sp>
        <p:nvSpPr>
          <p:cNvPr id="18" name="66 CuadroTexto"/>
          <p:cNvSpPr txBox="1"/>
          <p:nvPr/>
        </p:nvSpPr>
        <p:spPr>
          <a:xfrm>
            <a:off x="3969871" y="2057400"/>
            <a:ext cx="120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009900"/>
                </a:solidFill>
                <a:latin typeface="Frutiger 65 Bold" pitchFamily="34" charset="0"/>
              </a:rPr>
              <a:t>LEVEL 2</a:t>
            </a:r>
          </a:p>
        </p:txBody>
      </p:sp>
      <p:sp>
        <p:nvSpPr>
          <p:cNvPr id="19" name="66 CuadroTexto"/>
          <p:cNvSpPr txBox="1"/>
          <p:nvPr/>
        </p:nvSpPr>
        <p:spPr>
          <a:xfrm>
            <a:off x="6945794" y="2057400"/>
            <a:ext cx="139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666666"/>
                </a:solidFill>
                <a:latin typeface="Frutiger 65 Bold" pitchFamily="34" charset="0"/>
              </a:rPr>
              <a:t>LEVEL 3 &amp; 4</a:t>
            </a:r>
          </a:p>
        </p:txBody>
      </p:sp>
      <p:sp>
        <p:nvSpPr>
          <p:cNvPr id="29" name="111 CuadroTexto"/>
          <p:cNvSpPr txBox="1"/>
          <p:nvPr/>
        </p:nvSpPr>
        <p:spPr>
          <a:xfrm>
            <a:off x="501593" y="4598402"/>
            <a:ext cx="1995411" cy="27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Survey</a:t>
            </a:r>
          </a:p>
        </p:txBody>
      </p:sp>
      <p:sp>
        <p:nvSpPr>
          <p:cNvPr id="40" name="111 CuadroTexto"/>
          <p:cNvSpPr txBox="1"/>
          <p:nvPr/>
        </p:nvSpPr>
        <p:spPr>
          <a:xfrm>
            <a:off x="3405839" y="4598402"/>
            <a:ext cx="2385363" cy="27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400"/>
              </a:lnSpc>
              <a:spcBef>
                <a:spcPts val="2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Multiple choice exam</a:t>
            </a:r>
          </a:p>
        </p:txBody>
      </p:sp>
      <p:sp>
        <p:nvSpPr>
          <p:cNvPr id="46" name="TextBox 102"/>
          <p:cNvSpPr txBox="1"/>
          <p:nvPr/>
        </p:nvSpPr>
        <p:spPr>
          <a:xfrm>
            <a:off x="6235149" y="4598402"/>
            <a:ext cx="1461053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Line KPIs</a:t>
            </a:r>
          </a:p>
          <a:p>
            <a:pPr marL="182880"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Certification</a:t>
            </a:r>
          </a:p>
          <a:p>
            <a:pPr marL="182880"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Checklist</a:t>
            </a:r>
          </a:p>
          <a:p>
            <a:pPr marL="182880"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Application Project</a:t>
            </a:r>
          </a:p>
        </p:txBody>
      </p:sp>
      <p:cxnSp>
        <p:nvCxnSpPr>
          <p:cNvPr id="49" name="48 Conector recto"/>
          <p:cNvCxnSpPr/>
          <p:nvPr/>
        </p:nvCxnSpPr>
        <p:spPr>
          <a:xfrm rot="5400000">
            <a:off x="2066608" y="4922520"/>
            <a:ext cx="1920240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Rectángulo"/>
          <p:cNvSpPr/>
          <p:nvPr/>
        </p:nvSpPr>
        <p:spPr>
          <a:xfrm>
            <a:off x="0" y="3577815"/>
            <a:ext cx="2971800" cy="912344"/>
          </a:xfrm>
          <a:prstGeom prst="rect">
            <a:avLst/>
          </a:prstGeom>
          <a:solidFill>
            <a:srgbClr val="009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8"/>
          <p:cNvSpPr txBox="1"/>
          <p:nvPr/>
        </p:nvSpPr>
        <p:spPr>
          <a:xfrm>
            <a:off x="1447802" y="3667570"/>
            <a:ext cx="144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Satisfaction</a:t>
            </a:r>
          </a:p>
        </p:txBody>
      </p:sp>
      <p:sp>
        <p:nvSpPr>
          <p:cNvPr id="53" name="52 Rectángulo"/>
          <p:cNvSpPr/>
          <p:nvPr/>
        </p:nvSpPr>
        <p:spPr>
          <a:xfrm>
            <a:off x="3086559" y="3569042"/>
            <a:ext cx="2971800" cy="912344"/>
          </a:xfrm>
          <a:prstGeom prst="rect">
            <a:avLst/>
          </a:prstGeom>
          <a:solidFill>
            <a:srgbClr val="009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88"/>
          <p:cNvSpPr txBox="1"/>
          <p:nvPr/>
        </p:nvSpPr>
        <p:spPr>
          <a:xfrm>
            <a:off x="4572197" y="3667570"/>
            <a:ext cx="144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 Knowledge</a:t>
            </a:r>
          </a:p>
        </p:txBody>
      </p:sp>
      <p:cxnSp>
        <p:nvCxnSpPr>
          <p:cNvPr id="56" name="55 Conector recto"/>
          <p:cNvCxnSpPr/>
          <p:nvPr/>
        </p:nvCxnSpPr>
        <p:spPr>
          <a:xfrm rot="5400000">
            <a:off x="5149660" y="4922520"/>
            <a:ext cx="1920240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>
            <a:off x="6172200" y="3566986"/>
            <a:ext cx="2971800" cy="912344"/>
          </a:xfrm>
          <a:prstGeom prst="rect">
            <a:avLst/>
          </a:prstGeom>
          <a:solidFill>
            <a:srgbClr val="6666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88"/>
          <p:cNvSpPr txBox="1"/>
          <p:nvPr/>
        </p:nvSpPr>
        <p:spPr>
          <a:xfrm>
            <a:off x="6705602" y="3667570"/>
            <a:ext cx="238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Job Application </a:t>
            </a:r>
          </a:p>
          <a:p>
            <a:pPr algn="r"/>
            <a:r>
              <a:rPr lang="en-US" sz="2000" spc="-150" dirty="0">
                <a:solidFill>
                  <a:schemeClr val="bg1"/>
                </a:solidFill>
                <a:latin typeface="Frutiger 65 Bold" pitchFamily="34" charset="0"/>
              </a:rPr>
              <a:t>&amp; Business Impact</a:t>
            </a:r>
          </a:p>
        </p:txBody>
      </p:sp>
      <p:sp>
        <p:nvSpPr>
          <p:cNvPr id="43" name="TextBox 102"/>
          <p:cNvSpPr txBox="1"/>
          <p:nvPr/>
        </p:nvSpPr>
        <p:spPr>
          <a:xfrm>
            <a:off x="7555994" y="4598402"/>
            <a:ext cx="146105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14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Performance</a:t>
            </a:r>
          </a:p>
          <a:p>
            <a:pPr>
              <a:lnSpc>
                <a:spcPts val="1400"/>
              </a:lnSpc>
              <a:spcBef>
                <a:spcPts val="400"/>
              </a:spcBef>
            </a:pPr>
            <a:r>
              <a:rPr lang="en-US" sz="1400" dirty="0">
                <a:solidFill>
                  <a:srgbClr val="666666"/>
                </a:solidFill>
                <a:latin typeface="Frutiger 45 Light" pitchFamily="34" charset="0"/>
              </a:rPr>
              <a:t>Evaluation</a:t>
            </a:r>
          </a:p>
        </p:txBody>
      </p:sp>
      <p:sp>
        <p:nvSpPr>
          <p:cNvPr id="45" name="44 Pentágono"/>
          <p:cNvSpPr/>
          <p:nvPr/>
        </p:nvSpPr>
        <p:spPr>
          <a:xfrm>
            <a:off x="3112008" y="6019800"/>
            <a:ext cx="5943600" cy="481584"/>
          </a:xfrm>
          <a:prstGeom prst="homePlate">
            <a:avLst>
              <a:gd name="adj" fmla="val 56688"/>
            </a:avLst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44" name="43 Pentágono"/>
          <p:cNvSpPr/>
          <p:nvPr/>
        </p:nvSpPr>
        <p:spPr>
          <a:xfrm>
            <a:off x="140208" y="6019800"/>
            <a:ext cx="5943600" cy="481584"/>
          </a:xfrm>
          <a:prstGeom prst="homePlate">
            <a:avLst>
              <a:gd name="adj" fmla="val 56688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u="sng" dirty="0">
              <a:solidFill>
                <a:srgbClr val="CC0066"/>
              </a:solidFill>
            </a:endParaRPr>
          </a:p>
        </p:txBody>
      </p:sp>
      <p:sp>
        <p:nvSpPr>
          <p:cNvPr id="47" name="TextBox 88"/>
          <p:cNvSpPr txBox="1"/>
          <p:nvPr/>
        </p:nvSpPr>
        <p:spPr>
          <a:xfrm>
            <a:off x="1600200" y="6059424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>
                <a:solidFill>
                  <a:schemeClr val="bg1"/>
                </a:solidFill>
                <a:latin typeface="Frutiger 45 Light" pitchFamily="34" charset="0"/>
              </a:rPr>
              <a:t>DURING TRAINING</a:t>
            </a:r>
          </a:p>
        </p:txBody>
      </p:sp>
      <p:sp>
        <p:nvSpPr>
          <p:cNvPr id="48" name="TextBox 88"/>
          <p:cNvSpPr txBox="1"/>
          <p:nvPr/>
        </p:nvSpPr>
        <p:spPr>
          <a:xfrm>
            <a:off x="6400800" y="605942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>
                <a:solidFill>
                  <a:schemeClr val="bg1"/>
                </a:solidFill>
                <a:latin typeface="Frutiger 45 Light" pitchFamily="34" charset="0"/>
              </a:rPr>
              <a:t>AFTER TRAINING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4800" cy="2667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0" y="2667000"/>
            <a:ext cx="9144000" cy="41910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>
              <a:solidFill>
                <a:srgbClr val="003366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81000" y="670562"/>
            <a:ext cx="5486400" cy="111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009900"/>
                </a:solidFill>
                <a:latin typeface="Frutiger 65 Bold" pitchFamily="34" charset="0"/>
              </a:rPr>
              <a:t>MEASURING TRAINING EFFECTIVENESS</a:t>
            </a:r>
          </a:p>
        </p:txBody>
      </p:sp>
      <p:sp>
        <p:nvSpPr>
          <p:cNvPr id="27" name="26 Elipse"/>
          <p:cNvSpPr/>
          <p:nvPr/>
        </p:nvSpPr>
        <p:spPr>
          <a:xfrm>
            <a:off x="3851920" y="1595264"/>
            <a:ext cx="1224136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4896036" y="1964432"/>
            <a:ext cx="1224136" cy="122413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5148064" y="2972544"/>
            <a:ext cx="1224136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4490864" y="3764632"/>
            <a:ext cx="1224136" cy="122413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900"/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3352800" y="3764632"/>
            <a:ext cx="1224136" cy="122413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2662064" y="2972544"/>
            <a:ext cx="1224136" cy="12241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2843808" y="1964432"/>
            <a:ext cx="1224136" cy="122413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900"/>
              </a:solidFill>
            </a:endParaRPr>
          </a:p>
        </p:txBody>
      </p:sp>
      <p:sp>
        <p:nvSpPr>
          <p:cNvPr id="36" name="35 Elipse"/>
          <p:cNvSpPr/>
          <p:nvPr/>
        </p:nvSpPr>
        <p:spPr>
          <a:xfrm>
            <a:off x="3635896" y="2540496"/>
            <a:ext cx="1732478" cy="17281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Rectángulo"/>
          <p:cNvSpPr/>
          <p:nvPr/>
        </p:nvSpPr>
        <p:spPr>
          <a:xfrm>
            <a:off x="3523891" y="2885679"/>
            <a:ext cx="1925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spc="-150" dirty="0">
                <a:solidFill>
                  <a:srgbClr val="009900"/>
                </a:solidFill>
                <a:latin typeface="Frutiger 65 Bold" pitchFamily="34" charset="0"/>
              </a:rPr>
              <a:t>HIT</a:t>
            </a:r>
            <a:r>
              <a:rPr lang="en-US" sz="1400" b="1" dirty="0">
                <a:solidFill>
                  <a:srgbClr val="009900"/>
                </a:solidFill>
                <a:latin typeface="Frutiger 55 Roman" pitchFamily="2" charset="0"/>
              </a:rPr>
              <a:t> </a:t>
            </a:r>
          </a:p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rgbClr val="009900"/>
                </a:solidFill>
                <a:latin typeface="Frutiger 45 Light" pitchFamily="34" charset="0"/>
              </a:rPr>
              <a:t>(High Impact Training) </a:t>
            </a:r>
            <a:r>
              <a:rPr lang="en-US" sz="1400" b="1" dirty="0">
                <a:solidFill>
                  <a:srgbClr val="009900"/>
                </a:solidFill>
                <a:latin typeface="Frutiger 45 Light" pitchFamily="34" charset="0"/>
              </a:rPr>
              <a:t>Methodology</a:t>
            </a:r>
            <a:endParaRPr lang="es-ES" sz="1400" b="1" dirty="0">
              <a:solidFill>
                <a:srgbClr val="009900"/>
              </a:solidFill>
              <a:latin typeface="Frutiger 45 Light" pitchFamily="34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2895600" y="2298194"/>
            <a:ext cx="111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Audience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4053840" y="1828800"/>
            <a:ext cx="85039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Defined problem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4875296" y="2286002"/>
            <a:ext cx="124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Led by TU representative</a:t>
            </a:r>
          </a:p>
        </p:txBody>
      </p:sp>
      <p:sp>
        <p:nvSpPr>
          <p:cNvPr id="59" name="58 CuadroTexto"/>
          <p:cNvSpPr txBox="1"/>
          <p:nvPr/>
        </p:nvSpPr>
        <p:spPr>
          <a:xfrm>
            <a:off x="5334000" y="3200402"/>
            <a:ext cx="89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Part of bigger initiative</a:t>
            </a:r>
          </a:p>
        </p:txBody>
      </p:sp>
      <p:sp>
        <p:nvSpPr>
          <p:cNvPr id="60" name="59 CuadroTexto"/>
          <p:cNvSpPr txBox="1"/>
          <p:nvPr/>
        </p:nvSpPr>
        <p:spPr>
          <a:xfrm>
            <a:off x="4572000" y="4268675"/>
            <a:ext cx="111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Sponsor</a:t>
            </a:r>
          </a:p>
        </p:txBody>
      </p:sp>
      <p:sp>
        <p:nvSpPr>
          <p:cNvPr id="61" name="60 CuadroTexto"/>
          <p:cNvSpPr txBox="1"/>
          <p:nvPr/>
        </p:nvSpPr>
        <p:spPr>
          <a:xfrm>
            <a:off x="3493008" y="4196680"/>
            <a:ext cx="94899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Clear schedule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2934160" y="3429002"/>
            <a:ext cx="647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n-US" sz="1400" dirty="0">
                <a:solidFill>
                  <a:schemeClr val="bg1"/>
                </a:solidFill>
                <a:latin typeface="Frutiger 45 Light" pitchFamily="34" charset="0"/>
              </a:rPr>
              <a:t>KPIs</a:t>
            </a:r>
          </a:p>
        </p:txBody>
      </p:sp>
      <p:sp>
        <p:nvSpPr>
          <p:cNvPr id="63" name="62 Pentágono"/>
          <p:cNvSpPr/>
          <p:nvPr/>
        </p:nvSpPr>
        <p:spPr>
          <a:xfrm>
            <a:off x="6839744" y="5204792"/>
            <a:ext cx="230425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64" name="63 Pentágono"/>
          <p:cNvSpPr/>
          <p:nvPr/>
        </p:nvSpPr>
        <p:spPr>
          <a:xfrm>
            <a:off x="5292080" y="5204792"/>
            <a:ext cx="2232248" cy="720080"/>
          </a:xfrm>
          <a:prstGeom prst="homePlate">
            <a:avLst>
              <a:gd name="adj" fmla="val 44594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7733496" y="5273745"/>
            <a:ext cx="1014264" cy="65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Measure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,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follow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 up </a:t>
            </a:r>
          </a:p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&amp;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report</a:t>
            </a:r>
            <a:endParaRPr lang="es-ES" sz="1400" dirty="0">
              <a:solidFill>
                <a:srgbClr val="666666"/>
              </a:solidFill>
              <a:latin typeface="Frutiger 45 Light" pitchFamily="34" charset="0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5815586" y="5339794"/>
            <a:ext cx="144213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s-ES" sz="1400" u="sng" dirty="0" err="1">
                <a:solidFill>
                  <a:schemeClr val="bg1"/>
                </a:solidFill>
                <a:latin typeface="Frutiger 45 Light" pitchFamily="34" charset="0"/>
              </a:rPr>
              <a:t>Implement</a:t>
            </a:r>
            <a:r>
              <a:rPr lang="es-ES" sz="1400" u="sng" dirty="0">
                <a:solidFill>
                  <a:schemeClr val="bg1"/>
                </a:solidFill>
                <a:latin typeface="Frutiger 45 Light" pitchFamily="34" charset="0"/>
              </a:rPr>
              <a:t> </a:t>
            </a:r>
            <a:r>
              <a:rPr lang="es-ES" sz="1400" u="sng" dirty="0" err="1">
                <a:solidFill>
                  <a:schemeClr val="bg1"/>
                </a:solidFill>
                <a:latin typeface="Frutiger 45 Light" pitchFamily="34" charset="0"/>
              </a:rPr>
              <a:t>the</a:t>
            </a:r>
            <a:r>
              <a:rPr lang="es-ES" sz="1400" u="sng" dirty="0">
                <a:solidFill>
                  <a:schemeClr val="bg1"/>
                </a:solidFill>
                <a:latin typeface="Frutiger 45 Light" pitchFamily="34" charset="0"/>
              </a:rPr>
              <a:t> training </a:t>
            </a:r>
            <a:r>
              <a:rPr lang="es-ES" sz="1400" u="sng" dirty="0" err="1">
                <a:solidFill>
                  <a:schemeClr val="bg1"/>
                </a:solidFill>
                <a:latin typeface="Frutiger 45 Light" pitchFamily="34" charset="0"/>
              </a:rPr>
              <a:t>actions</a:t>
            </a:r>
            <a:endParaRPr lang="es-ES" sz="1400" u="sng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67" name="66 Pentágono"/>
          <p:cNvSpPr/>
          <p:nvPr/>
        </p:nvSpPr>
        <p:spPr>
          <a:xfrm>
            <a:off x="3419872" y="5204792"/>
            <a:ext cx="2376264" cy="720080"/>
          </a:xfrm>
          <a:prstGeom prst="homePlat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179512" y="472440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spcBef>
                <a:spcPct val="50000"/>
              </a:spcBef>
            </a:pPr>
            <a:r>
              <a:rPr lang="en-US" sz="2000" spc="-150" dirty="0">
                <a:solidFill>
                  <a:srgbClr val="009900"/>
                </a:solidFill>
                <a:latin typeface="Frutiger 65 Bold" pitchFamily="34" charset="0"/>
              </a:rPr>
              <a:t>PROCESS:</a:t>
            </a:r>
          </a:p>
        </p:txBody>
      </p:sp>
      <p:sp>
        <p:nvSpPr>
          <p:cNvPr id="69" name="68 Pentágono"/>
          <p:cNvSpPr/>
          <p:nvPr/>
        </p:nvSpPr>
        <p:spPr>
          <a:xfrm>
            <a:off x="1547664" y="5204792"/>
            <a:ext cx="2304256" cy="72008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70" name="69 Pentágono"/>
          <p:cNvSpPr/>
          <p:nvPr/>
        </p:nvSpPr>
        <p:spPr>
          <a:xfrm>
            <a:off x="0" y="5204792"/>
            <a:ext cx="2051720" cy="720080"/>
          </a:xfrm>
          <a:prstGeom prst="homePlate">
            <a:avLst>
              <a:gd name="adj" fmla="val 44594"/>
            </a:avLst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71" name="70 Rectángulo"/>
          <p:cNvSpPr/>
          <p:nvPr/>
        </p:nvSpPr>
        <p:spPr>
          <a:xfrm>
            <a:off x="2111536" y="5273745"/>
            <a:ext cx="15121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>
              <a:lnSpc>
                <a:spcPts val="1400"/>
              </a:lnSpc>
              <a:spcBef>
                <a:spcPts val="200"/>
              </a:spcBef>
            </a:pP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Determine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if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 training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is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part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 of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the</a:t>
            </a:r>
            <a:r>
              <a:rPr lang="es-ES" sz="1400" dirty="0">
                <a:solidFill>
                  <a:srgbClr val="666666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rgbClr val="666666"/>
                </a:solidFill>
                <a:latin typeface="Frutiger 45 Light" pitchFamily="34" charset="0"/>
              </a:rPr>
              <a:t>solution</a:t>
            </a:r>
            <a:endParaRPr lang="es-ES" sz="1400" dirty="0">
              <a:solidFill>
                <a:srgbClr val="666666"/>
              </a:solidFill>
              <a:latin typeface="Frutiger 45 Light" pitchFamily="34" charset="0"/>
            </a:endParaRPr>
          </a:p>
        </p:txBody>
      </p:sp>
      <p:sp>
        <p:nvSpPr>
          <p:cNvPr id="72" name="71 Rectángulo"/>
          <p:cNvSpPr/>
          <p:nvPr/>
        </p:nvSpPr>
        <p:spPr>
          <a:xfrm>
            <a:off x="128018" y="5443133"/>
            <a:ext cx="1733103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Identify</a:t>
            </a:r>
            <a:r>
              <a:rPr lang="es-ES" sz="1400" dirty="0">
                <a:solidFill>
                  <a:schemeClr val="bg1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the</a:t>
            </a:r>
            <a:r>
              <a:rPr lang="es-ES" sz="1400" dirty="0">
                <a:solidFill>
                  <a:schemeClr val="bg1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problem</a:t>
            </a:r>
            <a:endParaRPr lang="es-ES" sz="14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3923930" y="5428900"/>
            <a:ext cx="1704249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28600" algn="ctr">
              <a:lnSpc>
                <a:spcPts val="1400"/>
              </a:lnSpc>
              <a:spcBef>
                <a:spcPts val="200"/>
              </a:spcBef>
            </a:pP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Design</a:t>
            </a:r>
            <a:r>
              <a:rPr lang="es-ES" sz="1400" dirty="0">
                <a:solidFill>
                  <a:schemeClr val="bg1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the</a:t>
            </a:r>
            <a:r>
              <a:rPr lang="es-ES" sz="1400" dirty="0">
                <a:solidFill>
                  <a:schemeClr val="bg1"/>
                </a:solidFill>
                <a:latin typeface="Frutiger 45 Light" pitchFamily="34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latin typeface="Frutiger 45 Light" pitchFamily="34" charset="0"/>
              </a:rPr>
              <a:t>program</a:t>
            </a:r>
            <a:endParaRPr lang="es-ES" sz="14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74" name="73 CuadroTexto"/>
          <p:cNvSpPr txBox="1"/>
          <p:nvPr/>
        </p:nvSpPr>
        <p:spPr>
          <a:xfrm>
            <a:off x="2971800" y="6049838"/>
            <a:ext cx="3156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 algn="ctr">
              <a:spcBef>
                <a:spcPct val="50000"/>
              </a:spcBef>
            </a:pPr>
            <a:r>
              <a:rPr lang="en-US" sz="2000" spc="-150" dirty="0">
                <a:solidFill>
                  <a:srgbClr val="666666"/>
                </a:solidFill>
                <a:latin typeface="Frutiger 45 Light" pitchFamily="34" charset="0"/>
              </a:rPr>
              <a:t>LESSON LEARNED</a:t>
            </a:r>
          </a:p>
        </p:txBody>
      </p:sp>
      <p:cxnSp>
        <p:nvCxnSpPr>
          <p:cNvPr id="75" name="74 Conector recto"/>
          <p:cNvCxnSpPr/>
          <p:nvPr/>
        </p:nvCxnSpPr>
        <p:spPr>
          <a:xfrm flipH="1">
            <a:off x="899592" y="6409878"/>
            <a:ext cx="712879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flipV="1">
            <a:off x="8018859" y="6049840"/>
            <a:ext cx="0" cy="36956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Conector recto de flecha"/>
          <p:cNvCxnSpPr/>
          <p:nvPr/>
        </p:nvCxnSpPr>
        <p:spPr>
          <a:xfrm flipV="1">
            <a:off x="899592" y="5977830"/>
            <a:ext cx="0" cy="451098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CuadroTexto"/>
          <p:cNvSpPr txBox="1"/>
          <p:nvPr/>
        </p:nvSpPr>
        <p:spPr>
          <a:xfrm>
            <a:off x="177209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06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28216" y="1877196"/>
            <a:ext cx="444398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PARTNERSHIPS</a:t>
            </a: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498674" y="2209800"/>
            <a:ext cx="228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"/>
          <a:stretch/>
        </p:blipFill>
        <p:spPr>
          <a:xfrm>
            <a:off x="5486400" y="-1"/>
            <a:ext cx="3124200" cy="616705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301752" cy="2209800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9CC"/>
              </a:solidFill>
            </a:endParaRPr>
          </a:p>
        </p:txBody>
      </p:sp>
      <p:sp>
        <p:nvSpPr>
          <p:cNvPr id="68" name="67 Rectángulo"/>
          <p:cNvSpPr/>
          <p:nvPr/>
        </p:nvSpPr>
        <p:spPr>
          <a:xfrm>
            <a:off x="0" y="2209800"/>
            <a:ext cx="914400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381000" y="1143000"/>
            <a:ext cx="571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pc="-150" dirty="0">
                <a:solidFill>
                  <a:srgbClr val="99CC00"/>
                </a:solidFill>
                <a:latin typeface="Frutiger 45 Light" pitchFamily="34" charset="0"/>
              </a:rPr>
              <a:t>TENARISUNIVERSITY WORKS TOGETHER WITH OTHER INSTITUTIONS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1000" y="670560"/>
            <a:ext cx="87630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3800" spc="-150" dirty="0">
                <a:solidFill>
                  <a:srgbClr val="99CC00"/>
                </a:solidFill>
                <a:latin typeface="Frutiger 65 Bold" pitchFamily="34" charset="0"/>
              </a:rPr>
              <a:t>PARTNERSHIPS</a:t>
            </a:r>
            <a:endParaRPr lang="en-US" sz="3800" spc="-150" dirty="0">
              <a:solidFill>
                <a:srgbClr val="99CC00"/>
              </a:solidFill>
              <a:latin typeface="Frutiger 65 Bold" pitchFamily="34" charset="0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0" y="2209800"/>
            <a:ext cx="9144000" cy="1588"/>
          </a:xfrm>
          <a:prstGeom prst="line">
            <a:avLst/>
          </a:prstGeom>
          <a:ln w="3175"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181100" y="2274064"/>
            <a:ext cx="6781800" cy="4431536"/>
            <a:chOff x="1181100" y="2274064"/>
            <a:chExt cx="6781800" cy="4431536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00" y="2274064"/>
              <a:ext cx="6781800" cy="376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" t="19296" r="2569" b="19043"/>
            <a:stretch/>
          </p:blipFill>
          <p:spPr>
            <a:xfrm>
              <a:off x="4191000" y="6161903"/>
              <a:ext cx="838200" cy="5436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36 Rectángulo"/>
          <p:cNvSpPr/>
          <p:nvPr/>
        </p:nvSpPr>
        <p:spPr>
          <a:xfrm>
            <a:off x="0" y="0"/>
            <a:ext cx="9144000" cy="4724400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21 Imagen" descr="logo_tenaris_universit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30" y="4953000"/>
            <a:ext cx="4389120" cy="648576"/>
          </a:xfrm>
          <a:prstGeom prst="rect">
            <a:avLst/>
          </a:prstGeom>
        </p:spPr>
      </p:pic>
      <p:cxnSp>
        <p:nvCxnSpPr>
          <p:cNvPr id="28" name="27 Conector recto"/>
          <p:cNvCxnSpPr/>
          <p:nvPr/>
        </p:nvCxnSpPr>
        <p:spPr>
          <a:xfrm>
            <a:off x="4297680" y="5791200"/>
            <a:ext cx="4846320" cy="1588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31 Imagen" descr="trama_lines_ros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2" y="1173078"/>
            <a:ext cx="3609367" cy="563906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140200" y="3308173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Frutiger 45 Light" pitchFamily="34" charset="0"/>
              </a:rPr>
              <a:t>Thank you</a:t>
            </a:r>
            <a:endParaRPr lang="es-ES" sz="7200" dirty="0">
              <a:solidFill>
                <a:schemeClr val="bg1"/>
              </a:solidFill>
              <a:latin typeface="Frutiger 45 Ligh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46 Rectángulo"/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670562"/>
            <a:ext cx="2895600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TENARIS </a:t>
            </a:r>
          </a:p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UNIVERSITY</a:t>
            </a:r>
            <a:endParaRPr lang="en-US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grpSp>
        <p:nvGrpSpPr>
          <p:cNvPr id="2" name="17 Grupo"/>
          <p:cNvGrpSpPr/>
          <p:nvPr/>
        </p:nvGrpSpPr>
        <p:grpSpPr>
          <a:xfrm>
            <a:off x="4308233" y="2721695"/>
            <a:ext cx="2186811" cy="1061829"/>
            <a:chOff x="6986015" y="3757136"/>
            <a:chExt cx="2186811" cy="1061829"/>
          </a:xfrm>
        </p:grpSpPr>
        <p:sp>
          <p:nvSpPr>
            <p:cNvPr id="15" name="14 CuadroTexto"/>
            <p:cNvSpPr txBox="1"/>
            <p:nvPr/>
          </p:nvSpPr>
          <p:spPr>
            <a:xfrm>
              <a:off x="6986015" y="3757136"/>
              <a:ext cx="2186811" cy="10618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utiger 45 Light" pitchFamily="34" charset="0"/>
                </a:rPr>
                <a:t>Maintain and grow the company-wide knowledge management system.</a:t>
              </a:r>
            </a:p>
            <a:p>
              <a:pPr indent="-228600">
                <a:spcBef>
                  <a:spcPct val="50000"/>
                </a:spcBef>
              </a:pP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45 Light" pitchFamily="34" charset="0"/>
              </a:endParaRPr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7086599" y="4582204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28 Grupo"/>
          <p:cNvGrpSpPr/>
          <p:nvPr/>
        </p:nvGrpSpPr>
        <p:grpSpPr>
          <a:xfrm>
            <a:off x="4294632" y="5357336"/>
            <a:ext cx="2334768" cy="814864"/>
            <a:chOff x="6986016" y="3757136"/>
            <a:chExt cx="2334768" cy="814864"/>
          </a:xfrm>
        </p:grpSpPr>
        <p:sp>
          <p:nvSpPr>
            <p:cNvPr id="31" name="30 CuadroTexto"/>
            <p:cNvSpPr txBox="1"/>
            <p:nvPr/>
          </p:nvSpPr>
          <p:spPr>
            <a:xfrm>
              <a:off x="6986016" y="3757136"/>
              <a:ext cx="2334768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utiger 45 Light" pitchFamily="34" charset="0"/>
                </a:rPr>
                <a:t>Provide employees with required competencies    and skills.</a:t>
              </a:r>
            </a:p>
          </p:txBody>
        </p:sp>
        <p:cxnSp>
          <p:nvCxnSpPr>
            <p:cNvPr id="32" name="31 Conector recto"/>
            <p:cNvCxnSpPr/>
            <p:nvPr/>
          </p:nvCxnSpPr>
          <p:spPr>
            <a:xfrm>
              <a:off x="7086599" y="45704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3 Grupo"/>
          <p:cNvGrpSpPr/>
          <p:nvPr/>
        </p:nvGrpSpPr>
        <p:grpSpPr>
          <a:xfrm>
            <a:off x="4294632" y="4123850"/>
            <a:ext cx="2106168" cy="610648"/>
            <a:chOff x="4066032" y="3656552"/>
            <a:chExt cx="2106168" cy="610648"/>
          </a:xfrm>
        </p:grpSpPr>
        <p:cxnSp>
          <p:nvCxnSpPr>
            <p:cNvPr id="27" name="26 Conector recto"/>
            <p:cNvCxnSpPr/>
            <p:nvPr/>
          </p:nvCxnSpPr>
          <p:spPr>
            <a:xfrm>
              <a:off x="4166615" y="42656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2 CuadroTexto"/>
            <p:cNvSpPr txBox="1"/>
            <p:nvPr/>
          </p:nvSpPr>
          <p:spPr>
            <a:xfrm>
              <a:off x="4066032" y="3656552"/>
              <a:ext cx="210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utiger 45 Light" pitchFamily="34" charset="0"/>
                </a:rPr>
                <a:t>Help attract, develop and retain Tenaris leaders.</a:t>
              </a:r>
            </a:p>
          </p:txBody>
        </p:sp>
      </p:grpSp>
      <p:grpSp>
        <p:nvGrpSpPr>
          <p:cNvPr id="5" name="34 Grupo"/>
          <p:cNvGrpSpPr/>
          <p:nvPr/>
        </p:nvGrpSpPr>
        <p:grpSpPr>
          <a:xfrm>
            <a:off x="6637149" y="2715122"/>
            <a:ext cx="2133600" cy="832809"/>
            <a:chOff x="6986016" y="3757136"/>
            <a:chExt cx="2133600" cy="832809"/>
          </a:xfrm>
        </p:grpSpPr>
        <p:sp>
          <p:nvSpPr>
            <p:cNvPr id="37" name="36 CuadroTexto"/>
            <p:cNvSpPr txBox="1"/>
            <p:nvPr/>
          </p:nvSpPr>
          <p:spPr>
            <a:xfrm>
              <a:off x="6986016" y="3757136"/>
              <a:ext cx="213360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utiger 45 Light" pitchFamily="34" charset="0"/>
                </a:rPr>
                <a:t>Promote learning opportunities to targeted external constituencies.</a:t>
              </a:r>
            </a:p>
          </p:txBody>
        </p:sp>
        <p:cxnSp>
          <p:nvCxnSpPr>
            <p:cNvPr id="38" name="37 Conector recto"/>
            <p:cNvCxnSpPr/>
            <p:nvPr/>
          </p:nvCxnSpPr>
          <p:spPr>
            <a:xfrm>
              <a:off x="7086599" y="4588357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42 Grupo"/>
          <p:cNvGrpSpPr/>
          <p:nvPr/>
        </p:nvGrpSpPr>
        <p:grpSpPr>
          <a:xfrm>
            <a:off x="6656832" y="4111660"/>
            <a:ext cx="2106168" cy="832675"/>
            <a:chOff x="4066032" y="3656552"/>
            <a:chExt cx="2106168" cy="832675"/>
          </a:xfrm>
        </p:grpSpPr>
        <p:cxnSp>
          <p:nvCxnSpPr>
            <p:cNvPr id="45" name="44 Conector recto"/>
            <p:cNvCxnSpPr/>
            <p:nvPr/>
          </p:nvCxnSpPr>
          <p:spPr>
            <a:xfrm>
              <a:off x="4166615" y="4487639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45 CuadroTexto"/>
            <p:cNvSpPr txBox="1"/>
            <p:nvPr/>
          </p:nvSpPr>
          <p:spPr>
            <a:xfrm>
              <a:off x="4066032" y="3656552"/>
              <a:ext cx="21061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utiger 45 Light" pitchFamily="34" charset="0"/>
                </a:rPr>
                <a:t>Develop cutting-edge advanced technical knowledge.</a:t>
              </a:r>
            </a:p>
          </p:txBody>
        </p:sp>
      </p:grpSp>
      <p:pic>
        <p:nvPicPr>
          <p:cNvPr id="39" name="Picture 6" descr="http://www.tenaris.com/en/TenarisUniversity/~/media/Images/Tenaris%20University/TU_1778.ashx?h=300&amp;w=464&amp;as=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7571"/>
            <a:ext cx="4114800" cy="2660431"/>
          </a:xfrm>
          <a:prstGeom prst="rect">
            <a:avLst/>
          </a:prstGeom>
          <a:noFill/>
        </p:spPr>
      </p:pic>
      <p:sp>
        <p:nvSpPr>
          <p:cNvPr id="43" name="42 Rectángulo"/>
          <p:cNvSpPr/>
          <p:nvPr/>
        </p:nvSpPr>
        <p:spPr>
          <a:xfrm>
            <a:off x="393194" y="1732746"/>
            <a:ext cx="12410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-150" dirty="0">
                <a:solidFill>
                  <a:schemeClr val="bg1"/>
                </a:solidFill>
                <a:latin typeface="Frutiger 45 Light" pitchFamily="34" charset="0"/>
              </a:rPr>
              <a:t>MISSION</a:t>
            </a:r>
            <a:endParaRPr lang="es-ES" sz="2500" spc="-15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4286883" y="1732746"/>
            <a:ext cx="16289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-150" dirty="0">
                <a:solidFill>
                  <a:srgbClr val="006666"/>
                </a:solidFill>
                <a:latin typeface="Frutiger 45 Light" pitchFamily="34" charset="0"/>
              </a:rPr>
              <a:t>OBJECTIVES</a:t>
            </a:r>
            <a:endParaRPr lang="es-ES" sz="2500" spc="-150" dirty="0">
              <a:solidFill>
                <a:srgbClr val="006666"/>
              </a:solidFill>
              <a:latin typeface="Frutiger 45 Light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08432" y="2362202"/>
            <a:ext cx="3249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/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Build and sustain </a:t>
            </a:r>
            <a:r>
              <a:rPr lang="en-US" sz="1600" dirty="0" err="1">
                <a:solidFill>
                  <a:schemeClr val="bg1"/>
                </a:solidFill>
                <a:latin typeface="Frutiger 45 Light" pitchFamily="34" charset="0"/>
              </a:rPr>
              <a:t>Tenaris</a:t>
            </a: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’ competitive advantage by capturing, organizing, enriching and transferring knowledge assets.</a:t>
            </a:r>
          </a:p>
          <a:p>
            <a:pPr indent="-182880"/>
            <a:endParaRPr lang="en-US" sz="16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pic>
        <p:nvPicPr>
          <p:cNvPr id="28" name="27 Imagen" descr="icon1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164" y="2359838"/>
            <a:ext cx="357823" cy="320040"/>
          </a:xfrm>
          <a:prstGeom prst="rect">
            <a:avLst/>
          </a:prstGeom>
        </p:spPr>
      </p:pic>
      <p:pic>
        <p:nvPicPr>
          <p:cNvPr id="29" name="28 Imagen" descr="icon1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160" y="3700749"/>
            <a:ext cx="344086" cy="365760"/>
          </a:xfrm>
          <a:prstGeom prst="rect">
            <a:avLst/>
          </a:prstGeom>
        </p:spPr>
      </p:pic>
      <p:pic>
        <p:nvPicPr>
          <p:cNvPr id="34" name="33 Imagen" descr="icon1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722" y="4935189"/>
            <a:ext cx="288336" cy="365760"/>
          </a:xfrm>
          <a:prstGeom prst="rect">
            <a:avLst/>
          </a:prstGeom>
        </p:spPr>
      </p:pic>
      <p:pic>
        <p:nvPicPr>
          <p:cNvPr id="35" name="34 Imagen" descr="icon17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2286000"/>
            <a:ext cx="299016" cy="365760"/>
          </a:xfrm>
          <a:prstGeom prst="rect">
            <a:avLst/>
          </a:prstGeom>
        </p:spPr>
      </p:pic>
      <p:pic>
        <p:nvPicPr>
          <p:cNvPr id="40" name="39 Imagen" descr="icon18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478" y="3700749"/>
            <a:ext cx="502522" cy="365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5"/>
          <a:stretch/>
        </p:blipFill>
        <p:spPr>
          <a:xfrm>
            <a:off x="1" y="2184975"/>
            <a:ext cx="9144000" cy="4672360"/>
          </a:xfrm>
          <a:prstGeom prst="rect">
            <a:avLst/>
          </a:prstGeom>
        </p:spPr>
      </p:pic>
      <p:sp>
        <p:nvSpPr>
          <p:cNvPr id="47" name="46 Rectángulo"/>
          <p:cNvSpPr/>
          <p:nvPr/>
        </p:nvSpPr>
        <p:spPr>
          <a:xfrm>
            <a:off x="0" y="0"/>
            <a:ext cx="9144000" cy="25908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670560"/>
            <a:ext cx="54102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chemeClr val="bg1"/>
                </a:solidFill>
                <a:latin typeface="Frutiger 65 Bold" pitchFamily="34" charset="0"/>
              </a:rPr>
              <a:t>TENARISUNIVERSITY</a:t>
            </a:r>
            <a:endParaRPr lang="en-US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393194" y="1123146"/>
            <a:ext cx="21387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-150" dirty="0">
                <a:solidFill>
                  <a:schemeClr val="bg1"/>
                </a:solidFill>
                <a:latin typeface="Frutiger 45 Light" pitchFamily="34" charset="0"/>
              </a:rPr>
              <a:t>ORGANIZATION</a:t>
            </a:r>
            <a:endParaRPr lang="es-ES" sz="2500" spc="-15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381000" y="16002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Founded in 2005 and serving over 23,600 employees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4495800" y="160020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1,355 pathways published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2667000" y="1600202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One million training hours per year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6629400" y="1600202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latin typeface="Frutiger 45 Light" pitchFamily="34" charset="0"/>
              </a:rPr>
              <a:t>500+ classroom  courses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7729830" y="2292699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utiger 45 Light" panose="020B0302020004020203" pitchFamily="34" charset="0"/>
              </a:rPr>
              <a:t>Last update: 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81000" y="670562"/>
            <a:ext cx="5715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006666"/>
                </a:solidFill>
                <a:latin typeface="Frutiger 65 Bold" pitchFamily="34" charset="0"/>
              </a:rPr>
              <a:t>TENARISUNIVERSITY’S</a:t>
            </a:r>
          </a:p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006666"/>
                </a:solidFill>
                <a:latin typeface="Frutiger 65 Bold" pitchFamily="34" charset="0"/>
              </a:rPr>
              <a:t>CHALLENGES</a:t>
            </a:r>
            <a:endParaRPr lang="en-US" dirty="0">
              <a:solidFill>
                <a:srgbClr val="006666"/>
              </a:solidFill>
              <a:latin typeface="Frutiger 65 Bold" pitchFamily="34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396242" y="1860159"/>
            <a:ext cx="2194559" cy="1060227"/>
            <a:chOff x="6978267" y="3319749"/>
            <a:chExt cx="2194559" cy="1060227"/>
          </a:xfrm>
        </p:grpSpPr>
        <p:sp>
          <p:nvSpPr>
            <p:cNvPr id="14" name="13 CuadroTexto"/>
            <p:cNvSpPr txBox="1"/>
            <p:nvPr/>
          </p:nvSpPr>
          <p:spPr>
            <a:xfrm>
              <a:off x="6978267" y="3319749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01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6986015" y="3757136"/>
              <a:ext cx="218681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One global message for highly dispersed audience.</a:t>
              </a:r>
            </a:p>
          </p:txBody>
        </p:sp>
        <p:cxnSp>
          <p:nvCxnSpPr>
            <p:cNvPr id="16" name="15 Conector recto"/>
            <p:cNvCxnSpPr/>
            <p:nvPr/>
          </p:nvCxnSpPr>
          <p:spPr>
            <a:xfrm>
              <a:off x="7086599" y="4378388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396242" y="4611626"/>
            <a:ext cx="2342517" cy="1408174"/>
            <a:chOff x="6978267" y="3319749"/>
            <a:chExt cx="2342517" cy="1408174"/>
          </a:xfrm>
        </p:grpSpPr>
        <p:sp>
          <p:nvSpPr>
            <p:cNvPr id="30" name="29 CuadroTexto"/>
            <p:cNvSpPr txBox="1"/>
            <p:nvPr/>
          </p:nvSpPr>
          <p:spPr>
            <a:xfrm>
              <a:off x="6978267" y="3319749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03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6986016" y="3881537"/>
              <a:ext cx="2334768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Learning delivered to both  Shop Floor Employees (Hourly) and staff (Salaried).</a:t>
              </a:r>
            </a:p>
          </p:txBody>
        </p:sp>
        <p:cxnSp>
          <p:nvCxnSpPr>
            <p:cNvPr id="32" name="31 Conector recto"/>
            <p:cNvCxnSpPr/>
            <p:nvPr/>
          </p:nvCxnSpPr>
          <p:spPr>
            <a:xfrm>
              <a:off x="7086599" y="4726335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33 Grupo"/>
          <p:cNvGrpSpPr/>
          <p:nvPr/>
        </p:nvGrpSpPr>
        <p:grpSpPr>
          <a:xfrm>
            <a:off x="396242" y="3011426"/>
            <a:ext cx="2113917" cy="1505235"/>
            <a:chOff x="4058283" y="3219165"/>
            <a:chExt cx="2113917" cy="1505235"/>
          </a:xfrm>
        </p:grpSpPr>
        <p:sp>
          <p:nvSpPr>
            <p:cNvPr id="25" name="24 CuadroTexto"/>
            <p:cNvSpPr txBox="1"/>
            <p:nvPr/>
          </p:nvSpPr>
          <p:spPr>
            <a:xfrm>
              <a:off x="4058283" y="3219165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02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cxnSp>
          <p:nvCxnSpPr>
            <p:cNvPr id="27" name="26 Conector recto"/>
            <p:cNvCxnSpPr/>
            <p:nvPr/>
          </p:nvCxnSpPr>
          <p:spPr>
            <a:xfrm>
              <a:off x="4166615" y="47228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2 CuadroTexto"/>
            <p:cNvSpPr txBox="1"/>
            <p:nvPr/>
          </p:nvSpPr>
          <p:spPr>
            <a:xfrm>
              <a:off x="4066032" y="3656552"/>
              <a:ext cx="21061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Employees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 </a:t>
              </a:r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differ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 </a:t>
              </a:r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by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 country, cultures, </a:t>
              </a:r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ages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,  </a:t>
              </a:r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academic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 </a:t>
              </a:r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backgrounds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, </a:t>
              </a:r>
            </a:p>
            <a:p>
              <a:r>
                <a:rPr lang="es-AR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expertise</a:t>
              </a:r>
              <a:r>
                <a:rPr lang="es-A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, etc.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45 Light" pitchFamily="34" charset="0"/>
              </a:endParaRP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3296285" y="1853586"/>
            <a:ext cx="2141349" cy="1252251"/>
            <a:chOff x="6978267" y="3319749"/>
            <a:chExt cx="2141349" cy="1252251"/>
          </a:xfrm>
        </p:grpSpPr>
        <p:sp>
          <p:nvSpPr>
            <p:cNvPr id="36" name="35 CuadroTexto"/>
            <p:cNvSpPr txBox="1"/>
            <p:nvPr/>
          </p:nvSpPr>
          <p:spPr>
            <a:xfrm>
              <a:off x="6978267" y="3319749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04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6986016" y="3757136"/>
              <a:ext cx="213360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Training is often needed in local languages, not    only English.</a:t>
              </a:r>
            </a:p>
          </p:txBody>
        </p:sp>
        <p:cxnSp>
          <p:nvCxnSpPr>
            <p:cNvPr id="38" name="37 Conector recto"/>
            <p:cNvCxnSpPr/>
            <p:nvPr/>
          </p:nvCxnSpPr>
          <p:spPr>
            <a:xfrm>
              <a:off x="7086599" y="45704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38 Grupo"/>
          <p:cNvGrpSpPr/>
          <p:nvPr/>
        </p:nvGrpSpPr>
        <p:grpSpPr>
          <a:xfrm>
            <a:off x="3296285" y="4587242"/>
            <a:ext cx="2113917" cy="1252251"/>
            <a:chOff x="6978267" y="3319749"/>
            <a:chExt cx="2113917" cy="1252251"/>
          </a:xfrm>
        </p:grpSpPr>
        <p:sp>
          <p:nvSpPr>
            <p:cNvPr id="40" name="39 CuadroTexto"/>
            <p:cNvSpPr txBox="1"/>
            <p:nvPr/>
          </p:nvSpPr>
          <p:spPr>
            <a:xfrm>
              <a:off x="6978267" y="3319749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06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6986016" y="3757136"/>
              <a:ext cx="2106168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Must adapt traditional learning strategies to Generation Y.</a:t>
              </a:r>
            </a:p>
          </p:txBody>
        </p:sp>
        <p:cxnSp>
          <p:nvCxnSpPr>
            <p:cNvPr id="42" name="41 Conector recto"/>
            <p:cNvCxnSpPr/>
            <p:nvPr/>
          </p:nvCxnSpPr>
          <p:spPr>
            <a:xfrm>
              <a:off x="7086599" y="45704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42 Grupo"/>
          <p:cNvGrpSpPr/>
          <p:nvPr/>
        </p:nvGrpSpPr>
        <p:grpSpPr>
          <a:xfrm>
            <a:off x="3296285" y="3206975"/>
            <a:ext cx="2113917" cy="1276635"/>
            <a:chOff x="4058283" y="3219165"/>
            <a:chExt cx="2113917" cy="1276635"/>
          </a:xfrm>
        </p:grpSpPr>
        <p:sp>
          <p:nvSpPr>
            <p:cNvPr id="44" name="43 CuadroTexto"/>
            <p:cNvSpPr txBox="1"/>
            <p:nvPr/>
          </p:nvSpPr>
          <p:spPr>
            <a:xfrm>
              <a:off x="4058283" y="3219165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05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cxnSp>
          <p:nvCxnSpPr>
            <p:cNvPr id="45" name="44 Conector recto"/>
            <p:cNvCxnSpPr/>
            <p:nvPr/>
          </p:nvCxnSpPr>
          <p:spPr>
            <a:xfrm>
              <a:off x="4166615" y="44942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45 CuadroTexto"/>
            <p:cNvSpPr txBox="1"/>
            <p:nvPr/>
          </p:nvSpPr>
          <p:spPr>
            <a:xfrm>
              <a:off x="4066032" y="3656552"/>
              <a:ext cx="21061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Global content delivery must be adapted to   local realities.</a:t>
              </a:r>
            </a:p>
          </p:txBody>
        </p:sp>
      </p:grpSp>
      <p:sp>
        <p:nvSpPr>
          <p:cNvPr id="47" name="46 Rectángulo"/>
          <p:cNvSpPr/>
          <p:nvPr/>
        </p:nvSpPr>
        <p:spPr>
          <a:xfrm>
            <a:off x="0" y="0"/>
            <a:ext cx="304800" cy="16002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grpSp>
        <p:nvGrpSpPr>
          <p:cNvPr id="49" name="48 Grupo"/>
          <p:cNvGrpSpPr/>
          <p:nvPr/>
        </p:nvGrpSpPr>
        <p:grpSpPr>
          <a:xfrm>
            <a:off x="6172202" y="1853584"/>
            <a:ext cx="2342517" cy="1499216"/>
            <a:chOff x="6978267" y="3319749"/>
            <a:chExt cx="2342517" cy="1499216"/>
          </a:xfrm>
        </p:grpSpPr>
        <p:sp>
          <p:nvSpPr>
            <p:cNvPr id="50" name="49 CuadroTexto"/>
            <p:cNvSpPr txBox="1"/>
            <p:nvPr/>
          </p:nvSpPr>
          <p:spPr>
            <a:xfrm>
              <a:off x="6978267" y="3319749"/>
              <a:ext cx="57259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000" spc="-150" dirty="0">
                  <a:solidFill>
                    <a:srgbClr val="006666"/>
                  </a:solidFill>
                  <a:latin typeface="Frutiger 65 Bold" pitchFamily="34" charset="0"/>
                </a:rPr>
                <a:t>07</a:t>
              </a:r>
              <a:endParaRPr lang="en-US" sz="3000" spc="-150" dirty="0">
                <a:solidFill>
                  <a:srgbClr val="006666"/>
                </a:solidFill>
                <a:latin typeface="Frutiger 65 Bold" pitchFamily="34" charset="0"/>
              </a:endParaRPr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6986016" y="3757136"/>
              <a:ext cx="2334768" cy="10618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indent="-228600">
                <a:spcBef>
                  <a:spcPct val="50000"/>
                </a:spcBef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utiger 45 Light" pitchFamily="34" charset="0"/>
                </a:rPr>
                <a:t>Incorporate ever changing technological innovations to courses.</a:t>
              </a:r>
            </a:p>
            <a:p>
              <a:pPr indent="-228600">
                <a:spcBef>
                  <a:spcPct val="50000"/>
                </a:spcBef>
              </a:pP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45 Light" pitchFamily="34" charset="0"/>
              </a:endParaRPr>
            </a:p>
          </p:txBody>
        </p:sp>
        <p:cxnSp>
          <p:nvCxnSpPr>
            <p:cNvPr id="52" name="51 Conector recto"/>
            <p:cNvCxnSpPr/>
            <p:nvPr/>
          </p:nvCxnSpPr>
          <p:spPr>
            <a:xfrm>
              <a:off x="7086599" y="4570412"/>
              <a:ext cx="1981200" cy="1588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154" y="3448811"/>
            <a:ext cx="2354341" cy="1613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154" y="5169719"/>
            <a:ext cx="2354341" cy="15711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447801"/>
            <a:ext cx="8153400" cy="2743201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004145" y="766822"/>
            <a:ext cx="5715000" cy="61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srgbClr val="006666"/>
                </a:solidFill>
                <a:latin typeface="Frutiger 65 Bold" pitchFamily="34" charset="0"/>
              </a:rPr>
              <a:t>TENARISUNIVERSITY</a:t>
            </a:r>
            <a:endParaRPr lang="en-US" dirty="0">
              <a:solidFill>
                <a:srgbClr val="006666"/>
              </a:solidFill>
              <a:latin typeface="Frutiger 65 Bold" pitchFamily="34" charset="0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0" y="0"/>
            <a:ext cx="990600" cy="4191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pic>
        <p:nvPicPr>
          <p:cNvPr id="49" name="48 Imagen" descr="logo_tenaris_universit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533" y="5319114"/>
            <a:ext cx="2542277" cy="375670"/>
          </a:xfrm>
          <a:prstGeom prst="rect">
            <a:avLst/>
          </a:prstGeom>
        </p:spPr>
      </p:pic>
      <p:sp>
        <p:nvSpPr>
          <p:cNvPr id="53" name="52 Pentágono"/>
          <p:cNvSpPr/>
          <p:nvPr/>
        </p:nvSpPr>
        <p:spPr>
          <a:xfrm>
            <a:off x="0" y="4957168"/>
            <a:ext cx="3352800" cy="116321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55" name="54 Pentágono"/>
          <p:cNvSpPr/>
          <p:nvPr/>
        </p:nvSpPr>
        <p:spPr>
          <a:xfrm>
            <a:off x="76200" y="4957168"/>
            <a:ext cx="1371600" cy="1163216"/>
          </a:xfrm>
          <a:prstGeom prst="homePlate">
            <a:avLst/>
          </a:prstGeom>
          <a:solidFill>
            <a:srgbClr val="79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1536192" y="5149179"/>
            <a:ext cx="158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rgbClr val="006666"/>
                </a:solidFill>
                <a:latin typeface="Frutiger55Roman" pitchFamily="34" charset="0"/>
              </a:rPr>
              <a:t>Knowledge</a:t>
            </a:r>
            <a:r>
              <a:rPr lang="es-ES" sz="1400" dirty="0">
                <a:solidFill>
                  <a:srgbClr val="006666"/>
                </a:solidFill>
                <a:latin typeface="Frutiger55Roman" pitchFamily="34" charset="0"/>
              </a:rPr>
              <a:t> </a:t>
            </a:r>
            <a:r>
              <a:rPr lang="es-ES" sz="1400" dirty="0" err="1">
                <a:solidFill>
                  <a:srgbClr val="006666"/>
                </a:solidFill>
                <a:latin typeface="Frutiger55Roman" pitchFamily="34" charset="0"/>
              </a:rPr>
              <a:t>is</a:t>
            </a:r>
            <a:endParaRPr lang="es-ES" sz="1400" dirty="0">
              <a:solidFill>
                <a:srgbClr val="006666"/>
              </a:solidFill>
              <a:latin typeface="Frutiger55Roman" pitchFamily="34" charset="0"/>
            </a:endParaRPr>
          </a:p>
          <a:p>
            <a:r>
              <a:rPr lang="es-ES" sz="1400" dirty="0" err="1">
                <a:solidFill>
                  <a:srgbClr val="006666"/>
                </a:solidFill>
                <a:latin typeface="Frutiger55Roman" pitchFamily="34" charset="0"/>
              </a:rPr>
              <a:t>our</a:t>
            </a:r>
            <a:r>
              <a:rPr lang="es-ES" sz="1400" dirty="0">
                <a:solidFill>
                  <a:srgbClr val="006666"/>
                </a:solidFill>
                <a:latin typeface="Frutiger55Roman" pitchFamily="34" charset="0"/>
              </a:rPr>
              <a:t> </a:t>
            </a:r>
            <a:r>
              <a:rPr lang="es-ES" sz="1400" dirty="0" err="1">
                <a:solidFill>
                  <a:srgbClr val="006666"/>
                </a:solidFill>
                <a:latin typeface="Frutiger55Roman" pitchFamily="34" charset="0"/>
              </a:rPr>
              <a:t>competitive</a:t>
            </a:r>
            <a:r>
              <a:rPr lang="es-ES" sz="1400" dirty="0">
                <a:solidFill>
                  <a:srgbClr val="006666"/>
                </a:solidFill>
                <a:latin typeface="Frutiger55Roman" pitchFamily="34" charset="0"/>
              </a:rPr>
              <a:t> </a:t>
            </a:r>
            <a:r>
              <a:rPr lang="es-ES" sz="1400" dirty="0" err="1">
                <a:solidFill>
                  <a:srgbClr val="006666"/>
                </a:solidFill>
                <a:latin typeface="Frutiger55Roman" pitchFamily="34" charset="0"/>
              </a:rPr>
              <a:t>advantage</a:t>
            </a:r>
            <a:endParaRPr lang="es-ES" sz="1400" dirty="0">
              <a:solidFill>
                <a:srgbClr val="006666"/>
              </a:solidFill>
              <a:latin typeface="Frutiger55Roman" pitchFamily="34" charset="0"/>
            </a:endParaRPr>
          </a:p>
        </p:txBody>
      </p:sp>
      <p:sp>
        <p:nvSpPr>
          <p:cNvPr id="57" name="56 Pentágono"/>
          <p:cNvSpPr/>
          <p:nvPr/>
        </p:nvSpPr>
        <p:spPr>
          <a:xfrm>
            <a:off x="-13250" y="4957168"/>
            <a:ext cx="1003850" cy="1163216"/>
          </a:xfrm>
          <a:prstGeom prst="homePlate">
            <a:avLst>
              <a:gd name="adj" fmla="val 56688"/>
            </a:avLst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CC0066"/>
              </a:solidFill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400800" y="2956561"/>
            <a:ext cx="2438400" cy="3901440"/>
          </a:xfrm>
          <a:prstGeom prst="rect">
            <a:avLst/>
          </a:prstGeom>
          <a:solidFill>
            <a:srgbClr val="008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6482584" y="2956560"/>
            <a:ext cx="2337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dirty="0">
                <a:solidFill>
                  <a:schemeClr val="bg1"/>
                </a:solidFill>
                <a:latin typeface="Frutiger 45 Light" pitchFamily="34" charset="0"/>
              </a:rPr>
              <a:t>The key is </a:t>
            </a:r>
          </a:p>
          <a:p>
            <a:pPr eaLnBrk="0" hangingPunct="0"/>
            <a:r>
              <a:rPr lang="en-US" sz="3200" dirty="0">
                <a:solidFill>
                  <a:schemeClr val="bg1"/>
                </a:solidFill>
                <a:latin typeface="Frutiger 45 Light" pitchFamily="34" charset="0"/>
              </a:rPr>
              <a:t>the </a:t>
            </a:r>
            <a:r>
              <a:rPr lang="en-US" sz="3200" dirty="0">
                <a:solidFill>
                  <a:schemeClr val="bg1"/>
                </a:solidFill>
                <a:latin typeface="Frutiger 65 Bold" pitchFamily="34" charset="0"/>
              </a:rPr>
              <a:t>PEOPLE</a:t>
            </a:r>
            <a:endParaRPr lang="es-ES_tradnl" sz="320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pic>
        <p:nvPicPr>
          <p:cNvPr id="54" name="53 Imagen" descr="trama_lines_verde_petroleo.png"/>
          <p:cNvPicPr>
            <a:picLocks noChangeAspect="1"/>
          </p:cNvPicPr>
          <p:nvPr/>
        </p:nvPicPr>
        <p:blipFill>
          <a:blip r:embed="rId5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2650" y="4395506"/>
            <a:ext cx="2026550" cy="24624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0" y="4575595"/>
            <a:ext cx="9144000" cy="2282407"/>
          </a:xfrm>
          <a:prstGeom prst="rect">
            <a:avLst/>
          </a:prstGeom>
          <a:solidFill>
            <a:srgbClr val="008D8A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0" y="0"/>
            <a:ext cx="9144000" cy="25908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1000" y="670560"/>
            <a:ext cx="54102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pc="-150" dirty="0">
                <a:solidFill>
                  <a:prstClr val="white"/>
                </a:solidFill>
                <a:latin typeface="Frutiger 65 Bold" pitchFamily="34" charset="0"/>
              </a:rPr>
              <a:t>TENARISUNIVERSITY</a:t>
            </a:r>
            <a:endParaRPr lang="en-US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393194" y="1123146"/>
            <a:ext cx="21387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-150" dirty="0">
                <a:solidFill>
                  <a:prstClr val="white"/>
                </a:solidFill>
                <a:latin typeface="Frutiger 45 Light" pitchFamily="34" charset="0"/>
              </a:rPr>
              <a:t>ORGANIZATION</a:t>
            </a:r>
            <a:endParaRPr lang="es-ES" sz="2500" spc="-150" dirty="0">
              <a:solidFill>
                <a:prstClr val="white"/>
              </a:solidFill>
              <a:latin typeface="Frutiger 45 Light" pitchFamily="34" charset="0"/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-1588" y="2127502"/>
            <a:ext cx="9144000" cy="2458758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>
              <a:solidFill>
                <a:srgbClr val="003366"/>
              </a:solidFill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-794" y="1600200"/>
            <a:ext cx="9144000" cy="5334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3168099" y="1612970"/>
            <a:ext cx="28062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spc="-150" dirty="0">
                <a:solidFill>
                  <a:srgbClr val="666666"/>
                </a:solidFill>
                <a:latin typeface="Frutiger 65 Bold" pitchFamily="34" charset="0"/>
              </a:rPr>
              <a:t>Corporate Structure</a:t>
            </a:r>
            <a:endParaRPr lang="es-ES" sz="2500" spc="-150" dirty="0">
              <a:solidFill>
                <a:srgbClr val="666666"/>
              </a:solidFill>
              <a:latin typeface="Frutiger 65 Bold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364992" y="5021043"/>
            <a:ext cx="4172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6000" spc="-150" dirty="0">
                <a:solidFill>
                  <a:prstClr val="white"/>
                </a:solidFill>
                <a:latin typeface="Frutiger 65 Bold" pitchFamily="34" charset="0"/>
              </a:rPr>
              <a:t>14 </a:t>
            </a: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Regional Centers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991846" y="5465878"/>
            <a:ext cx="620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2880" algn="just">
              <a:lnSpc>
                <a:spcPct val="150000"/>
              </a:lnSpc>
              <a:spcBef>
                <a:spcPts val="1800"/>
              </a:spcBef>
            </a:pPr>
            <a:r>
              <a:rPr lang="en-US" sz="1600" dirty="0">
                <a:solidFill>
                  <a:prstClr val="white"/>
                </a:solidFill>
                <a:latin typeface="Frutiger 45 Light" pitchFamily="34" charset="0"/>
              </a:rPr>
              <a:t>Brazil • Canada • China • Andean • South East Asia • Middle East • Sub-Saharan Africa • Italy • Japan • Mexico • Romania and others Europe • Southern Cone • USA • Western Europe</a:t>
            </a:r>
          </a:p>
        </p:txBody>
      </p:sp>
      <p:pic>
        <p:nvPicPr>
          <p:cNvPr id="21" name="20 Imagen" descr="icon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802" y="4596139"/>
            <a:ext cx="2723388" cy="2275770"/>
          </a:xfrm>
          <a:prstGeom prst="rect">
            <a:avLst/>
          </a:prstGeom>
        </p:spPr>
      </p:pic>
      <p:sp>
        <p:nvSpPr>
          <p:cNvPr id="3" name="49 Rectángulo">
            <a:extLst>
              <a:ext uri="{FF2B5EF4-FFF2-40B4-BE49-F238E27FC236}">
                <a16:creationId xmlns:a16="http://schemas.microsoft.com/office/drawing/2014/main" id="{FE43C15B-CD28-1FB4-5EDE-41F5E7A2D9C0}"/>
              </a:ext>
            </a:extLst>
          </p:cNvPr>
          <p:cNvSpPr/>
          <p:nvPr/>
        </p:nvSpPr>
        <p:spPr>
          <a:xfrm>
            <a:off x="671224" y="2602538"/>
            <a:ext cx="25908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Industrial School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sp>
        <p:nvSpPr>
          <p:cNvPr id="4" name="51 Rectángulo">
            <a:extLst>
              <a:ext uri="{FF2B5EF4-FFF2-40B4-BE49-F238E27FC236}">
                <a16:creationId xmlns:a16="http://schemas.microsoft.com/office/drawing/2014/main" id="{F2BB98A1-B22B-D6C0-7E43-3AAFDC4AD704}"/>
              </a:ext>
            </a:extLst>
          </p:cNvPr>
          <p:cNvSpPr/>
          <p:nvPr/>
        </p:nvSpPr>
        <p:spPr>
          <a:xfrm>
            <a:off x="3645666" y="3739387"/>
            <a:ext cx="2421927" cy="6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Business School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pic>
        <p:nvPicPr>
          <p:cNvPr id="5" name="24 Imagen" descr="icon9.png">
            <a:extLst>
              <a:ext uri="{FF2B5EF4-FFF2-40B4-BE49-F238E27FC236}">
                <a16:creationId xmlns:a16="http://schemas.microsoft.com/office/drawing/2014/main" id="{83A16800-51F7-E3E2-6EE6-C90A6B1E61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" y="2630865"/>
            <a:ext cx="798701" cy="548640"/>
          </a:xfrm>
          <a:prstGeom prst="rect">
            <a:avLst/>
          </a:prstGeom>
        </p:spPr>
      </p:pic>
      <p:pic>
        <p:nvPicPr>
          <p:cNvPr id="6" name="26 Imagen" descr="icon11.png">
            <a:extLst>
              <a:ext uri="{FF2B5EF4-FFF2-40B4-BE49-F238E27FC236}">
                <a16:creationId xmlns:a16="http://schemas.microsoft.com/office/drawing/2014/main" id="{A674E8BD-0B7C-AEA4-53AF-039126AAB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124" y="3582770"/>
            <a:ext cx="642195" cy="685800"/>
          </a:xfrm>
          <a:prstGeom prst="rect">
            <a:avLst/>
          </a:prstGeom>
        </p:spPr>
      </p:pic>
      <p:sp>
        <p:nvSpPr>
          <p:cNvPr id="7" name="50 Rectángulo">
            <a:extLst>
              <a:ext uri="{FF2B5EF4-FFF2-40B4-BE49-F238E27FC236}">
                <a16:creationId xmlns:a16="http://schemas.microsoft.com/office/drawing/2014/main" id="{98A5EA83-ACDF-E7B2-E1E7-F5E2D18F27F3}"/>
              </a:ext>
            </a:extLst>
          </p:cNvPr>
          <p:cNvSpPr/>
          <p:nvPr/>
        </p:nvSpPr>
        <p:spPr>
          <a:xfrm>
            <a:off x="690274" y="3775052"/>
            <a:ext cx="257175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School of Management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sp>
        <p:nvSpPr>
          <p:cNvPr id="8" name="51 Rectángulo">
            <a:extLst>
              <a:ext uri="{FF2B5EF4-FFF2-40B4-BE49-F238E27FC236}">
                <a16:creationId xmlns:a16="http://schemas.microsoft.com/office/drawing/2014/main" id="{FF0B8AD0-69FB-1686-170F-DBFB3A974510}"/>
              </a:ext>
            </a:extLst>
          </p:cNvPr>
          <p:cNvSpPr/>
          <p:nvPr/>
        </p:nvSpPr>
        <p:spPr>
          <a:xfrm>
            <a:off x="3614819" y="2605020"/>
            <a:ext cx="2550314" cy="6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Learning Experiences</a:t>
            </a:r>
          </a:p>
        </p:txBody>
      </p:sp>
      <p:pic>
        <p:nvPicPr>
          <p:cNvPr id="9" name="25 Imagen" descr="icon10.png">
            <a:extLst>
              <a:ext uri="{FF2B5EF4-FFF2-40B4-BE49-F238E27FC236}">
                <a16:creationId xmlns:a16="http://schemas.microsoft.com/office/drawing/2014/main" id="{8A87E2C3-5E62-0C0B-B5DA-4DACEBF6B1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66" y="3738930"/>
            <a:ext cx="743095" cy="548640"/>
          </a:xfrm>
          <a:prstGeom prst="rect">
            <a:avLst/>
          </a:prstGeom>
        </p:spPr>
      </p:pic>
      <p:cxnSp>
        <p:nvCxnSpPr>
          <p:cNvPr id="11" name="29 Conector recto">
            <a:extLst>
              <a:ext uri="{FF2B5EF4-FFF2-40B4-BE49-F238E27FC236}">
                <a16:creationId xmlns:a16="http://schemas.microsoft.com/office/drawing/2014/main" id="{334AD6E5-E85C-CF0F-FE2D-DAEA32A99F94}"/>
              </a:ext>
            </a:extLst>
          </p:cNvPr>
          <p:cNvCxnSpPr>
            <a:cxnSpLocks/>
          </p:cNvCxnSpPr>
          <p:nvPr/>
        </p:nvCxnSpPr>
        <p:spPr>
          <a:xfrm>
            <a:off x="3102007" y="2417039"/>
            <a:ext cx="0" cy="1870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9 Conector recto">
            <a:extLst>
              <a:ext uri="{FF2B5EF4-FFF2-40B4-BE49-F238E27FC236}">
                <a16:creationId xmlns:a16="http://schemas.microsoft.com/office/drawing/2014/main" id="{8E70F0F9-2668-3A89-E2E7-2A6D6D05BF2B}"/>
              </a:ext>
            </a:extLst>
          </p:cNvPr>
          <p:cNvCxnSpPr>
            <a:cxnSpLocks/>
          </p:cNvCxnSpPr>
          <p:nvPr/>
        </p:nvCxnSpPr>
        <p:spPr>
          <a:xfrm>
            <a:off x="137082" y="3405829"/>
            <a:ext cx="88630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>
            <a:extLst>
              <a:ext uri="{FF2B5EF4-FFF2-40B4-BE49-F238E27FC236}">
                <a16:creationId xmlns:a16="http://schemas.microsoft.com/office/drawing/2014/main" id="{F01F8BCC-3C65-345C-3284-048BD6FD9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023" y="2536400"/>
            <a:ext cx="650296" cy="650296"/>
          </a:xfrm>
          <a:prstGeom prst="rect">
            <a:avLst/>
          </a:prstGeom>
        </p:spPr>
      </p:pic>
      <p:cxnSp>
        <p:nvCxnSpPr>
          <p:cNvPr id="14" name="29 Conector recto">
            <a:extLst>
              <a:ext uri="{FF2B5EF4-FFF2-40B4-BE49-F238E27FC236}">
                <a16:creationId xmlns:a16="http://schemas.microsoft.com/office/drawing/2014/main" id="{EAADB886-576E-E142-43F0-951FA66EC052}"/>
              </a:ext>
            </a:extLst>
          </p:cNvPr>
          <p:cNvCxnSpPr>
            <a:cxnSpLocks/>
          </p:cNvCxnSpPr>
          <p:nvPr/>
        </p:nvCxnSpPr>
        <p:spPr>
          <a:xfrm>
            <a:off x="5915416" y="2417039"/>
            <a:ext cx="0" cy="18705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855DC956-7601-A1F7-73C6-3DEDFF983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07" y="2578099"/>
            <a:ext cx="654171" cy="654171"/>
          </a:xfrm>
          <a:prstGeom prst="rect">
            <a:avLst/>
          </a:prstGeom>
        </p:spPr>
      </p:pic>
      <p:sp>
        <p:nvSpPr>
          <p:cNvPr id="16" name="51 Rectángulo">
            <a:extLst>
              <a:ext uri="{FF2B5EF4-FFF2-40B4-BE49-F238E27FC236}">
                <a16:creationId xmlns:a16="http://schemas.microsoft.com/office/drawing/2014/main" id="{0A913BAF-E249-69AE-9270-F721263459E1}"/>
              </a:ext>
            </a:extLst>
          </p:cNvPr>
          <p:cNvSpPr/>
          <p:nvPr/>
        </p:nvSpPr>
        <p:spPr>
          <a:xfrm>
            <a:off x="6514930" y="2586321"/>
            <a:ext cx="2627482" cy="63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Digital Transformation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  <p:pic>
        <p:nvPicPr>
          <p:cNvPr id="17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A47E9F59-E60C-05EE-68D3-6227C311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62" y="3607239"/>
            <a:ext cx="621693" cy="621693"/>
          </a:xfrm>
          <a:prstGeom prst="rect">
            <a:avLst/>
          </a:prstGeom>
        </p:spPr>
      </p:pic>
      <p:sp>
        <p:nvSpPr>
          <p:cNvPr id="18" name="51 Rectángulo">
            <a:extLst>
              <a:ext uri="{FF2B5EF4-FFF2-40B4-BE49-F238E27FC236}">
                <a16:creationId xmlns:a16="http://schemas.microsoft.com/office/drawing/2014/main" id="{F6E3A176-11C4-357E-3EF4-5504307E4067}"/>
              </a:ext>
            </a:extLst>
          </p:cNvPr>
          <p:cNvSpPr/>
          <p:nvPr/>
        </p:nvSpPr>
        <p:spPr>
          <a:xfrm>
            <a:off x="6508800" y="3798958"/>
            <a:ext cx="2627482" cy="375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spc="-150" dirty="0">
                <a:solidFill>
                  <a:prstClr val="white"/>
                </a:solidFill>
                <a:latin typeface="Frutiger 65 Bold" pitchFamily="34" charset="0"/>
              </a:rPr>
              <a:t>TU Network</a:t>
            </a:r>
            <a:endParaRPr lang="es-ES" sz="2800" spc="-150" dirty="0">
              <a:solidFill>
                <a:prstClr val="white"/>
              </a:solidFill>
              <a:latin typeface="Frutiger 65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9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8 Imagen" descr="OCTG v1.png"/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6400" y="2"/>
            <a:ext cx="3135752" cy="616705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99759" y="1641675"/>
            <a:ext cx="14285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000" spc="-150" dirty="0">
                <a:solidFill>
                  <a:schemeClr val="bg1"/>
                </a:solidFill>
                <a:latin typeface="Frutiger 65 Bold" pitchFamily="34" charset="0"/>
              </a:rPr>
              <a:t>02</a:t>
            </a:r>
            <a:endParaRPr lang="en-US" sz="9000" spc="-150" dirty="0">
              <a:solidFill>
                <a:schemeClr val="bg1"/>
              </a:solidFill>
              <a:latin typeface="Frutiger 65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28216" y="1877194"/>
            <a:ext cx="3810000" cy="106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LEARNING</a:t>
            </a:r>
          </a:p>
          <a:p>
            <a:pPr>
              <a:lnSpc>
                <a:spcPts val="3800"/>
              </a:lnSpc>
            </a:pPr>
            <a:r>
              <a:rPr lang="es-AR" sz="3800" spc="-150" dirty="0">
                <a:solidFill>
                  <a:schemeClr val="bg1"/>
                </a:solidFill>
                <a:latin typeface="Frutiger 45 Light" pitchFamily="34" charset="0"/>
              </a:rPr>
              <a:t>MODEL</a:t>
            </a:r>
            <a:endParaRPr lang="en-US" sz="3800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 rot="5400000">
            <a:off x="772994" y="1935480"/>
            <a:ext cx="17373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2"/>
            <a:ext cx="3200400" cy="6189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300" y="4513511"/>
            <a:ext cx="5257800" cy="1775027"/>
            <a:chOff x="3276600" y="3962400"/>
            <a:chExt cx="5257800" cy="1775027"/>
          </a:xfrm>
        </p:grpSpPr>
        <p:sp>
          <p:nvSpPr>
            <p:cNvPr id="11" name="22 Rectángulo"/>
            <p:cNvSpPr/>
            <p:nvPr/>
          </p:nvSpPr>
          <p:spPr>
            <a:xfrm>
              <a:off x="3276600" y="3962400"/>
              <a:ext cx="5257800" cy="1676400"/>
            </a:xfrm>
            <a:prstGeom prst="rect">
              <a:avLst/>
            </a:prstGeom>
            <a:solidFill>
              <a:srgbClr val="E0E0E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3366"/>
                </a:solidFill>
              </a:endParaRPr>
            </a:p>
          </p:txBody>
        </p:sp>
        <p:grpSp>
          <p:nvGrpSpPr>
            <p:cNvPr id="13" name="24 Grupo"/>
            <p:cNvGrpSpPr/>
            <p:nvPr/>
          </p:nvGrpSpPr>
          <p:grpSpPr>
            <a:xfrm>
              <a:off x="6019800" y="4413988"/>
              <a:ext cx="2438400" cy="1323439"/>
              <a:chOff x="3657600" y="4741938"/>
              <a:chExt cx="2438400" cy="1323439"/>
            </a:xfrm>
          </p:grpSpPr>
          <p:sp>
            <p:nvSpPr>
              <p:cNvPr id="17" name="21 CuadroTexto"/>
              <p:cNvSpPr txBox="1"/>
              <p:nvPr/>
            </p:nvSpPr>
            <p:spPr>
              <a:xfrm>
                <a:off x="4419600" y="4741938"/>
                <a:ext cx="1676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spc="-150" dirty="0">
                    <a:solidFill>
                      <a:srgbClr val="660066"/>
                    </a:solidFill>
                    <a:latin typeface="Frutiger 65 Bold" pitchFamily="34" charset="0"/>
                  </a:rPr>
                  <a:t>FOR </a:t>
                </a:r>
              </a:p>
              <a:p>
                <a:r>
                  <a:rPr lang="es-AR" sz="2000" spc="-150" dirty="0">
                    <a:solidFill>
                      <a:srgbClr val="660066"/>
                    </a:solidFill>
                    <a:latin typeface="Frutiger 65 Bold" pitchFamily="34" charset="0"/>
                  </a:rPr>
                  <a:t>SHOP FLOOR EMPLOYEES</a:t>
                </a:r>
                <a:endParaRPr lang="en-US" sz="2000" spc="-150" dirty="0">
                  <a:solidFill>
                    <a:srgbClr val="660066"/>
                  </a:solidFill>
                  <a:latin typeface="Frutiger 65 Bold" pitchFamily="34" charset="0"/>
                </a:endParaRPr>
              </a:p>
              <a:p>
                <a:endParaRPr lang="en-US" sz="2000" spc="-150" dirty="0">
                  <a:solidFill>
                    <a:srgbClr val="660066"/>
                  </a:solidFill>
                  <a:latin typeface="Frutiger 65 Bold" pitchFamily="34" charset="0"/>
                </a:endParaRPr>
              </a:p>
            </p:txBody>
          </p:sp>
          <p:pic>
            <p:nvPicPr>
              <p:cNvPr id="18" name="18 Imagen" descr="icon5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7600" y="4800600"/>
                <a:ext cx="659823" cy="685800"/>
              </a:xfrm>
              <a:prstGeom prst="rect">
                <a:avLst/>
              </a:prstGeom>
            </p:spPr>
          </p:pic>
        </p:grpSp>
        <p:grpSp>
          <p:nvGrpSpPr>
            <p:cNvPr id="14" name="23 Grupo"/>
            <p:cNvGrpSpPr/>
            <p:nvPr/>
          </p:nvGrpSpPr>
          <p:grpSpPr>
            <a:xfrm>
              <a:off x="3581400" y="4413988"/>
              <a:ext cx="2133600" cy="712423"/>
              <a:chOff x="124400" y="4741938"/>
              <a:chExt cx="2133600" cy="712423"/>
            </a:xfrm>
          </p:grpSpPr>
          <p:sp>
            <p:nvSpPr>
              <p:cNvPr id="15" name="19 CuadroTexto"/>
              <p:cNvSpPr txBox="1"/>
              <p:nvPr/>
            </p:nvSpPr>
            <p:spPr>
              <a:xfrm>
                <a:off x="1419800" y="4741938"/>
                <a:ext cx="838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spc="-150" dirty="0">
                    <a:solidFill>
                      <a:srgbClr val="660066"/>
                    </a:solidFill>
                    <a:latin typeface="Frutiger 65 Bold" pitchFamily="34" charset="0"/>
                  </a:rPr>
                  <a:t>FOR </a:t>
                </a:r>
              </a:p>
              <a:p>
                <a:r>
                  <a:rPr lang="es-ES" sz="2000" spc="-150" dirty="0">
                    <a:solidFill>
                      <a:srgbClr val="660066"/>
                    </a:solidFill>
                    <a:latin typeface="Frutiger 65 Bold" pitchFamily="34" charset="0"/>
                  </a:rPr>
                  <a:t>STAFF</a:t>
                </a:r>
                <a:endParaRPr lang="en-US" sz="2000" spc="-150" dirty="0">
                  <a:solidFill>
                    <a:srgbClr val="660066"/>
                  </a:solidFill>
                  <a:latin typeface="Frutiger 65 Bold" pitchFamily="34" charset="0"/>
                </a:endParaRPr>
              </a:p>
            </p:txBody>
          </p:sp>
          <p:pic>
            <p:nvPicPr>
              <p:cNvPr id="16" name="20 Imagen" descr="icon6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400" y="4806227"/>
                <a:ext cx="1171000" cy="64813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1a8f43-fac7-48d1-b48d-eb324177d29e" xsi:nil="true"/>
    <lcf76f155ced4ddcb4097134ff3c332f xmlns="d2b6ea5d-5f86-4403-9599-9a9e95188c1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C488164F15346B60AB5D0B12FC1CC" ma:contentTypeVersion="17" ma:contentTypeDescription="Create a new document." ma:contentTypeScope="" ma:versionID="98d4d6eed237b08c917493824322ae2b">
  <xsd:schema xmlns:xsd="http://www.w3.org/2001/XMLSchema" xmlns:xs="http://www.w3.org/2001/XMLSchema" xmlns:p="http://schemas.microsoft.com/office/2006/metadata/properties" xmlns:ns2="d2b6ea5d-5f86-4403-9599-9a9e95188c17" xmlns:ns3="bc1a8f43-fac7-48d1-b48d-eb324177d29e" targetNamespace="http://schemas.microsoft.com/office/2006/metadata/properties" ma:root="true" ma:fieldsID="186bfd42b94a84e76397d336a2fed4e1" ns2:_="" ns3:_="">
    <xsd:import namespace="d2b6ea5d-5f86-4403-9599-9a9e95188c17"/>
    <xsd:import namespace="bc1a8f43-fac7-48d1-b48d-eb324177d2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6ea5d-5f86-4403-9599-9a9e95188c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46dffdf-9b58-4736-8d9f-c14edf872b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a8f43-fac7-48d1-b48d-eb324177d2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d737348-25f3-4507-aab2-739584a2bc59}" ma:internalName="TaxCatchAll" ma:showField="CatchAllData" ma:web="bc1a8f43-fac7-48d1-b48d-eb324177d2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E70AAF-D92A-435C-A6D5-8E267A59A2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1E7B1-9DB9-4454-8CD4-269D652E3DE1}">
  <ds:schemaRefs>
    <ds:schemaRef ds:uri="http://schemas.microsoft.com/office/2006/documentManagement/types"/>
    <ds:schemaRef ds:uri="http://schemas.microsoft.com/office/infopath/2007/PartnerControls"/>
    <ds:schemaRef ds:uri="73b020df-d624-4f72-9f24-cc363d1e1585"/>
    <ds:schemaRef ds:uri="http://purl.org/dc/elements/1.1/"/>
    <ds:schemaRef ds:uri="http://schemas.microsoft.com/office/2006/metadata/properties"/>
    <ds:schemaRef ds:uri="e05eb699-217c-4e2f-84a5-7e617684191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bc1a8f43-fac7-48d1-b48d-eb324177d29e"/>
    <ds:schemaRef ds:uri="d2b6ea5d-5f86-4403-9599-9a9e95188c17"/>
  </ds:schemaRefs>
</ds:datastoreItem>
</file>

<file path=customXml/itemProps3.xml><?xml version="1.0" encoding="utf-8"?>
<ds:datastoreItem xmlns:ds="http://schemas.openxmlformats.org/officeDocument/2006/customXml" ds:itemID="{8F41B700-2506-4862-A5AB-BA9FAFD218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6ea5d-5f86-4403-9599-9a9e95188c17"/>
    <ds:schemaRef ds:uri="bc1a8f43-fac7-48d1-b48d-eb324177d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7343</TotalTime>
  <Words>1344</Words>
  <Application>Microsoft Office PowerPoint</Application>
  <PresentationFormat>Presentación en pantalla (4:3)</PresentationFormat>
  <Paragraphs>353</Paragraphs>
  <Slides>35</Slides>
  <Notes>17</Notes>
  <HiddenSlides>5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Frutiger55Roman</vt:lpstr>
      <vt:lpstr>Frutiger-BlackCn</vt:lpstr>
      <vt:lpstr>Frutiger-Cn</vt:lpstr>
      <vt:lpstr>Arial</vt:lpstr>
      <vt:lpstr>Calibri</vt:lpstr>
      <vt:lpstr>Frutiger 45 Light</vt:lpstr>
      <vt:lpstr>Frutiger 55 Roman</vt:lpstr>
      <vt:lpstr>Frutiger 65 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Sofía Copello</dc:creator>
  <cp:lastModifiedBy>SANDOVAL Maria B. TENARIS</cp:lastModifiedBy>
  <cp:revision>537</cp:revision>
  <dcterms:created xsi:type="dcterms:W3CDTF">2017-06-23T13:04:17Z</dcterms:created>
  <dcterms:modified xsi:type="dcterms:W3CDTF">2023-05-30T19:09:28Z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0x010100B0CC488164F15346B60AB5D0B12FC1CC</vt:lpwstr>
  </property>
  <property fmtid="{D5CDD505-2E9C-101B-9397-08002B2CF9AE}" pid="3" name="xd_Signature">
    <vt:lpwstr/>
  </property>
  <property fmtid="{D5CDD505-2E9C-101B-9397-08002B2CF9AE}" pid="4" name="GUID">
    <vt:lpwstr>104e6b9f-bd25-4d99-81e0-5019ca0f0e58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